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media/image6.jpeg" ContentType="image/jpeg"/>
  <Override PartName="/ppt/media/image7.jpeg" ContentType="image/jpeg"/>
  <Override PartName="/ppt/notesSlides/notesSlide2.xml" ContentType="application/vnd.openxmlformats-officedocument.presentationml.notesSlide+xml"/>
  <Override PartName="/ppt/media/image8.jpeg" ContentType="image/jpeg"/>
  <Override PartName="/ppt/media/image9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0CBCC"/>
          </a:solidFill>
        </a:fill>
      </a:tcStyle>
    </a:wholeTbl>
    <a:band2H>
      <a:tcTxStyle b="def" i="def"/>
      <a:tcStyle>
        <a:tcBdr/>
        <a:fill>
          <a:solidFill>
            <a:srgbClr val="F8E7E7"/>
          </a:solidFill>
        </a:fill>
      </a:tcStyle>
    </a:band2H>
    <a:firstCol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EAE9"/>
          </a:solidFill>
        </a:fill>
      </a:tcStyle>
    </a:wholeTbl>
    <a:band2H>
      <a:tcTxStyle b="def" i="def"/>
      <a:tcStyle>
        <a:tcBdr/>
        <a:fill>
          <a:solidFill>
            <a:srgbClr val="EBF5F4"/>
          </a:solidFill>
        </a:fill>
      </a:tcStyle>
    </a:band2H>
    <a:firstCol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4">
              <a:lumOff val="44000"/>
            </a:schemeClr>
          </a:solidFill>
        </a:fill>
      </a:tcStyle>
    </a:band2H>
    <a:firstCol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44000"/>
            </a:schemeClr>
          </a:solidFill>
        </a:fill>
      </a:tcStyle>
    </a:firstCol>
    <a:la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44000"/>
            </a:schemeClr>
          </a:solidFill>
        </a:fill>
      </a:tcStyle>
    </a:lastRow>
    <a:fir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4">
              <a:lumOff val="44000"/>
            </a:schemeClr>
          </a:solidFill>
        </a:fill>
      </a:tcStyle>
    </a:band2H>
    <a:firstCol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lumOff val="44000"/>
            </a:schemeClr>
          </a:solidFill>
        </a:fill>
      </a:tcStyle>
    </a:lastRow>
    <a:fir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4">
            <a:lumOff val="44000"/>
          </a:schemeClr>
        </a:fontRef>
        <a:schemeClr val="accent4">
          <a:lumOff val="44000"/>
        </a:schemeClr>
      </a:tcTxStyle>
      <a:tcStyle>
        <a:tcBdr>
          <a:lef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4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hape 3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Numbers from the guardian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Xkeyscore is latest system (built on federated MySQL servers) replaced Marianas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Shape 4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http://hyperboleandahalf.blogspot.com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5" name="Shape 5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http://www.infoworld.com/article/2916057/open-source-software/open-source-threatens-to-eat-the-database-market.html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hape 5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http://www.infoworld.com/article/2916057/open-source-software/open-source-threatens-to-eat-the-database-market.html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246888" y="971550"/>
            <a:ext cx="6629401" cy="1600200"/>
          </a:xfrm>
          <a:prstGeom prst="rect">
            <a:avLst/>
          </a:prstGeom>
        </p:spPr>
        <p:txBody>
          <a:bodyPr anchor="t"/>
          <a:lstStyle>
            <a:lvl1pPr>
              <a:defRPr b="1" sz="4400"/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246888" y="2771486"/>
            <a:ext cx="5437633" cy="1565402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</a:lvl1pPr>
            <a:lvl2pPr algn="r">
              <a:buClrTx/>
              <a:buFontTx/>
            </a:lvl2pPr>
            <a:lvl3pPr algn="r">
              <a:buClrTx/>
              <a:buFontTx/>
            </a:lvl3pPr>
            <a:lvl4pPr algn="r">
              <a:buClrTx/>
              <a:buFontTx/>
            </a:lvl4pPr>
            <a:lvl5pPr algn="r"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/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idx="1"/>
          </p:nvPr>
        </p:nvSpPr>
        <p:spPr>
          <a:xfrm>
            <a:off x="628650" y="1370012"/>
            <a:ext cx="7886700" cy="326231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/>
          <p:nvPr>
            <p:ph type="title"/>
          </p:nvPr>
        </p:nvSpPr>
        <p:spPr>
          <a:xfrm>
            <a:off x="623887" y="1282700"/>
            <a:ext cx="7886701" cy="21399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623887" y="3441700"/>
            <a:ext cx="7886701" cy="11255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628650" y="1370012"/>
            <a:ext cx="3867150" cy="326231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630237" y="274638"/>
            <a:ext cx="7886701" cy="9937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630237" y="1260475"/>
            <a:ext cx="386873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Text Placeholder 4"/>
          <p:cNvSpPr/>
          <p:nvPr>
            <p:ph type="body" sz="quarter" idx="1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630237" y="342900"/>
            <a:ext cx="2949576" cy="12001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half" idx="1"/>
          </p:nvPr>
        </p:nvSpPr>
        <p:spPr>
          <a:xfrm>
            <a:off x="3887787" y="741362"/>
            <a:ext cx="4629151" cy="365442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lrTx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buClrTx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lrTx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lrTx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Text Placeholder 3"/>
          <p:cNvSpPr/>
          <p:nvPr>
            <p:ph type="body" sz="quarter" idx="13"/>
          </p:nvPr>
        </p:nvSpPr>
        <p:spPr>
          <a:xfrm>
            <a:off x="630237" y="1543050"/>
            <a:ext cx="2949576" cy="2859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630237" y="342900"/>
            <a:ext cx="2949576" cy="12001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Picture Placeholder 2"/>
          <p:cNvSpPr/>
          <p:nvPr>
            <p:ph type="pic" sz="half" idx="13"/>
          </p:nvPr>
        </p:nvSpPr>
        <p:spPr>
          <a:xfrm>
            <a:off x="3887787" y="741362"/>
            <a:ext cx="4629151" cy="36544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3" name="Body Level One…"/>
          <p:cNvSpPr txBox="1"/>
          <p:nvPr>
            <p:ph type="body" sz="quarter" idx="1"/>
          </p:nvPr>
        </p:nvSpPr>
        <p:spPr>
          <a:xfrm>
            <a:off x="630237" y="1543050"/>
            <a:ext cx="2949576" cy="2859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628650" y="1370012"/>
            <a:ext cx="7886700" cy="326231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6543675" y="274638"/>
            <a:ext cx="1971675" cy="435768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628650" y="274638"/>
            <a:ext cx="5762625" cy="435768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-lin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246888" y="285750"/>
            <a:ext cx="6534912" cy="1340359"/>
          </a:xfrm>
          <a:prstGeom prst="rect">
            <a:avLst/>
          </a:prstGeom>
        </p:spPr>
        <p:txBody>
          <a:bodyPr anchor="t"/>
          <a:lstStyle>
            <a:lvl1pPr>
              <a:defRPr b="1" sz="44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246888" y="1962150"/>
            <a:ext cx="8741665" cy="2743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ClrTx/>
              <a:buSzTx/>
              <a:buFontTx/>
              <a:buNone/>
              <a:defRPr sz="3200"/>
            </a:lvl1pPr>
            <a:lvl2pPr marL="783771" indent="-326571">
              <a:spcBef>
                <a:spcPts val="700"/>
              </a:spcBef>
              <a:buClrTx/>
              <a:buFontTx/>
              <a:defRPr sz="3200"/>
            </a:lvl2pPr>
            <a:lvl3pPr marL="1175657" indent="-261257">
              <a:spcBef>
                <a:spcPts val="700"/>
              </a:spcBef>
              <a:buClrTx/>
              <a:buFontTx/>
              <a:defRPr sz="3200"/>
            </a:lvl3pPr>
            <a:lvl4pPr marL="1737360" indent="-365760">
              <a:spcBef>
                <a:spcPts val="700"/>
              </a:spcBef>
              <a:buClrTx/>
              <a:buFontTx/>
              <a:defRPr sz="3200"/>
            </a:lvl4pPr>
            <a:lvl5pPr marL="2194560" indent="-365760">
              <a:spcBef>
                <a:spcPts val="700"/>
              </a:spcBef>
              <a:buClrTx/>
              <a:buFontTx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Shape 15" descr="Shap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6941" y="285750"/>
            <a:ext cx="1830920" cy="100965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10"/>
          <p:cNvSpPr txBox="1"/>
          <p:nvPr/>
        </p:nvSpPr>
        <p:spPr>
          <a:xfrm>
            <a:off x="8153400" y="4931717"/>
            <a:ext cx="9906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900"/>
            </a:lvl1pPr>
          </a:lstStyle>
          <a:p>
            <a:pPr/>
            <a:r>
              <a:t>Jennifer Widom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246888" y="310895"/>
            <a:ext cx="7144512" cy="768097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half" idx="1"/>
          </p:nvPr>
        </p:nvSpPr>
        <p:spPr>
          <a:xfrm>
            <a:off x="246888" y="1078991"/>
            <a:ext cx="4343401" cy="301752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766762" indent="-309562">
              <a:defRPr sz="2600"/>
            </a:lvl2pPr>
            <a:lvl3pPr marL="1184563" indent="-270163">
              <a:defRPr sz="2600"/>
            </a:lvl3pPr>
            <a:lvl4pPr marL="1743075" indent="-371475">
              <a:defRPr sz="2600"/>
            </a:lvl4pPr>
            <a:lvl5pPr marL="2200275" indent="-371475"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7293" y="320735"/>
            <a:ext cx="1377816" cy="76206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>
            <a:lvl2pPr marL="764930" indent="-307730"/>
            <a:lvl3pPr marL="1181100" indent="-266700"/>
            <a:lvl4pPr marL="1727200" indent="-355600"/>
            <a:lvl5pPr marL="2228850" indent="-40005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-lined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xfrm>
            <a:off x="246888" y="310895"/>
            <a:ext cx="7525512" cy="11430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" name="Body Level One…"/>
          <p:cNvSpPr txBox="1"/>
          <p:nvPr>
            <p:ph type="body" idx="1"/>
          </p:nvPr>
        </p:nvSpPr>
        <p:spPr>
          <a:xfrm>
            <a:off x="228600" y="1536191"/>
            <a:ext cx="8668512" cy="2615185"/>
          </a:xfrm>
          <a:prstGeom prst="rect">
            <a:avLst/>
          </a:prstGeom>
        </p:spPr>
        <p:txBody>
          <a:bodyPr/>
          <a:lstStyle>
            <a:lvl2pPr marL="764930" indent="-307730"/>
            <a:lvl3pPr marL="1181100" indent="-266700"/>
            <a:lvl4pPr marL="1727200" indent="-355600"/>
            <a:lvl5pPr marL="2228850" indent="-40005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3773" y="545526"/>
            <a:ext cx="1377816" cy="76206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wo-lined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246888" y="310895"/>
            <a:ext cx="7449312" cy="1161290"/>
          </a:xfrm>
          <a:prstGeom prst="rect">
            <a:avLst/>
          </a:prstGeom>
          <a:solidFill>
            <a:schemeClr val="accent4">
              <a:lumOff val="44000"/>
            </a:schemeClr>
          </a:solidFill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half" idx="1"/>
          </p:nvPr>
        </p:nvSpPr>
        <p:spPr>
          <a:xfrm>
            <a:off x="246888" y="1554480"/>
            <a:ext cx="4343401" cy="263347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766762" indent="-309562">
              <a:defRPr sz="2600"/>
            </a:lvl2pPr>
            <a:lvl3pPr marL="1184563" indent="-270163">
              <a:defRPr sz="2600"/>
            </a:lvl3pPr>
            <a:lvl4pPr marL="1743075" indent="-371475">
              <a:defRPr sz="2600"/>
            </a:lvl4pPr>
            <a:lvl5pPr marL="2200275" indent="-371475"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0153" y="444147"/>
            <a:ext cx="1377816" cy="76206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15" descr="Shap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1864" y="2933700"/>
            <a:ext cx="3132137" cy="12954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itle Text"/>
          <p:cNvSpPr txBox="1"/>
          <p:nvPr>
            <p:ph type="title"/>
          </p:nvPr>
        </p:nvSpPr>
        <p:spPr>
          <a:xfrm>
            <a:off x="685800" y="1436675"/>
            <a:ext cx="5257800" cy="857251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defRPr sz="3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quarter" idx="1"/>
          </p:nvPr>
        </p:nvSpPr>
        <p:spPr>
          <a:xfrm>
            <a:off x="1371600" y="3048000"/>
            <a:ext cx="4572000" cy="1047750"/>
          </a:xfrm>
          <a:prstGeom prst="rect">
            <a:avLst/>
          </a:prstGeom>
        </p:spPr>
        <p:txBody>
          <a:bodyPr lIns="91424" tIns="91424" rIns="91424" bIns="91424" anchor="b"/>
          <a:lstStyle>
            <a:lvl1pPr algn="r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484848"/>
                </a:solidFill>
              </a:defRPr>
            </a:lvl1pPr>
            <a:lvl2pPr marL="783771" indent="-326571" algn="r">
              <a:spcBef>
                <a:spcPts val="400"/>
              </a:spcBef>
              <a:buClrTx/>
              <a:buSzPts val="2400"/>
              <a:buFontTx/>
              <a:buChar char="–"/>
              <a:defRPr sz="2400">
                <a:solidFill>
                  <a:srgbClr val="484848"/>
                </a:solidFill>
              </a:defRPr>
            </a:lvl2pPr>
            <a:lvl3pPr marL="1219200" indent="-304800" algn="r">
              <a:spcBef>
                <a:spcPts val="400"/>
              </a:spcBef>
              <a:buClrTx/>
              <a:buSzPts val="2400"/>
              <a:buFontTx/>
              <a:defRPr sz="2400">
                <a:solidFill>
                  <a:srgbClr val="484848"/>
                </a:solidFill>
              </a:defRPr>
            </a:lvl3pPr>
            <a:lvl4pPr marL="1737360" indent="-365760" algn="r">
              <a:spcBef>
                <a:spcPts val="400"/>
              </a:spcBef>
              <a:buClrTx/>
              <a:buSzPts val="2400"/>
              <a:buFontTx/>
              <a:buChar char="–"/>
              <a:defRPr sz="2400">
                <a:solidFill>
                  <a:srgbClr val="484848"/>
                </a:solidFill>
              </a:defRPr>
            </a:lvl4pPr>
            <a:lvl5pPr marL="2194560" indent="-365760" algn="r">
              <a:spcBef>
                <a:spcPts val="400"/>
              </a:spcBef>
              <a:buClrTx/>
              <a:buSzPts val="2400"/>
              <a:buFontTx/>
              <a:buChar char="»"/>
              <a:defRPr sz="2400">
                <a:solidFill>
                  <a:srgbClr val="48484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3" name="Shape 21" descr="Shap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1864" y="2933700"/>
            <a:ext cx="3132137" cy="12954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8227099" y="4686300"/>
            <a:ext cx="231101" cy="243800"/>
          </a:xfrm>
          <a:prstGeom prst="rect">
            <a:avLst/>
          </a:prstGeom>
        </p:spPr>
        <p:txBody>
          <a:bodyPr lIns="45699" tIns="45699" rIns="45699" bIns="45699" anchor="t"/>
          <a:lstStyle>
            <a:lvl1pPr>
              <a:defRPr sz="1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/>
          <p:nvPr>
            <p:ph type="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8251368" y="4769961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4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6574970" y="3692071"/>
            <a:ext cx="2569030" cy="1451430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4">
                    <a:lumOff val="44000"/>
                  </a:schemeClr>
                </a:solidFill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429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143000" marR="0" indent="-228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6916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1488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060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0632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20440" marR="0" indent="-32004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977640" marR="0" indent="-32004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tif"/><Relationship Id="rId4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techcrunch.com/2014/11/08/the-rise-and-fall-of-the-full-stack-developer/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tif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omedycentral.com/motherload/index.jhtml?ml_video=72347" TargetMode="External"/><Relationship Id="rId3" Type="http://schemas.openxmlformats.org/officeDocument/2006/relationships/image" Target="../media/image3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hyperlink" Target="https://www.youtube.com/watch?v=fzGzKUsJB3U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Relationship Id="rId3" Type="http://schemas.openxmlformats.org/officeDocument/2006/relationships/image" Target="../media/image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"/><Relationship Id="rId3" Type="http://schemas.openxmlformats.org/officeDocument/2006/relationships/image" Target="../media/image13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11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tif"/><Relationship Id="rId4" Type="http://schemas.openxmlformats.org/officeDocument/2006/relationships/image" Target="../media/image15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3.png"/><Relationship Id="rId4" Type="http://schemas.openxmlformats.org/officeDocument/2006/relationships/image" Target="../media/image9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Relationship Id="rId6" Type="http://schemas.openxmlformats.org/officeDocument/2006/relationships/image" Target="../media/image20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tif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tif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75"/>
          <p:cNvSpPr txBox="1"/>
          <p:nvPr>
            <p:ph type="title"/>
          </p:nvPr>
        </p:nvSpPr>
        <p:spPr>
          <a:xfrm>
            <a:off x="246888" y="971550"/>
            <a:ext cx="8516112" cy="1600200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CSCI 335</a:t>
            </a:r>
            <a:br/>
            <a:r>
              <a:t>Database Systems</a:t>
            </a:r>
          </a:p>
        </p:txBody>
      </p:sp>
      <p:sp>
        <p:nvSpPr>
          <p:cNvPr id="200" name="Shape 76"/>
          <p:cNvSpPr txBox="1"/>
          <p:nvPr>
            <p:ph type="body" sz="quarter" idx="1"/>
          </p:nvPr>
        </p:nvSpPr>
        <p:spPr>
          <a:xfrm>
            <a:off x="246887" y="2771486"/>
            <a:ext cx="5437634" cy="1565402"/>
          </a:xfrm>
          <a:prstGeom prst="rect">
            <a:avLst/>
          </a:prstGeom>
        </p:spPr>
        <p:txBody>
          <a:bodyPr/>
          <a:lstStyle/>
          <a:p>
            <a:pPr/>
            <a:r>
              <a:t>Zubair Malik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Why? Reason #1: Utility</a:t>
            </a:r>
          </a:p>
        </p:txBody>
      </p:sp>
      <p:sp>
        <p:nvSpPr>
          <p:cNvPr id="22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This class is very, very useful</a:t>
            </a:r>
          </a:p>
          <a:p>
            <a:pPr lvl="1" marL="742950" indent="-285750">
              <a:defRPr sz="2600"/>
            </a:pPr>
            <a:r>
              <a:t>Data processing backs essentially every app</a:t>
            </a:r>
          </a:p>
          <a:p>
            <a:pPr lvl="1" marL="742950" indent="-285750">
              <a:defRPr sz="2600"/>
            </a:pPr>
            <a:r>
              <a:t>Databases of one form or another back most apps</a:t>
            </a:r>
          </a:p>
          <a:p>
            <a:pPr lvl="1" marL="742950" indent="-285750">
              <a:defRPr sz="2600"/>
            </a:pPr>
            <a:r>
              <a:t>The </a:t>
            </a:r>
            <a:r>
              <a:rPr i="1"/>
              <a:t>principles </a:t>
            </a:r>
            <a:r>
              <a:t>taught in this class back nearly everything in computing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Where shall I eat, Database?</a:t>
            </a:r>
          </a:p>
        </p:txBody>
      </p:sp>
      <p:sp>
        <p:nvSpPr>
          <p:cNvPr id="224" name="Quote about YelpTextBox 4"/>
          <p:cNvSpPr txBox="1"/>
          <p:nvPr/>
        </p:nvSpPr>
        <p:spPr>
          <a:xfrm>
            <a:off x="2971800" y="1645328"/>
            <a:ext cx="5334000" cy="1482040"/>
          </a:xfrm>
          <a:prstGeom prst="rect">
            <a:avLst/>
          </a:prstGeom>
          <a:solidFill>
            <a:srgbClr val="000000">
              <a:alpha val="6980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>
                <a:solidFill>
                  <a:schemeClr val="accent4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Each ratings star added on a Yelp restaurant review translated to anywhere from a 5% to a 9% effect on revenues.</a:t>
            </a:r>
          </a:p>
          <a:p>
            <a:pPr algn="r">
              <a:defRPr i="1">
                <a:solidFill>
                  <a:schemeClr val="accent4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—Harvard Business School, 2011</a:t>
            </a:r>
          </a:p>
        </p:txBody>
      </p:sp>
      <p:grpSp>
        <p:nvGrpSpPr>
          <p:cNvPr id="227" name="iPhoneGroup 2"/>
          <p:cNvGrpSpPr/>
          <p:nvPr/>
        </p:nvGrpSpPr>
        <p:grpSpPr>
          <a:xfrm>
            <a:off x="292205" y="1060703"/>
            <a:ext cx="2020985" cy="4114384"/>
            <a:chOff x="0" y="0"/>
            <a:chExt cx="2020984" cy="4114382"/>
          </a:xfrm>
        </p:grpSpPr>
        <p:pic>
          <p:nvPicPr>
            <p:cNvPr id="225" name="iPhone&#10;&#10;Picture 2" descr="iPhone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20985" cy="4114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Phone on Yelp&#10;&#10;Picture 5" descr="iPhone on Yelp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879" y="490068"/>
              <a:ext cx="1780420" cy="3132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" name="LinkRectangle 7"/>
          <p:cNvSpPr txBox="1"/>
          <p:nvPr/>
        </p:nvSpPr>
        <p:spPr>
          <a:xfrm>
            <a:off x="2895600" y="2876550"/>
            <a:ext cx="5638800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chemeClr val="accent4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http://hbswk.hbs.edu/item/the-yelp-factor-are-consumer-reviews-good-for-business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What am I missing, Database? </a:t>
            </a:r>
          </a:p>
        </p:txBody>
      </p:sp>
      <p:pic>
        <p:nvPicPr>
          <p:cNvPr id="231" name="iPhone&#10;&#10;Picture 2" descr="iPhone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205" y="1060703"/>
            <a:ext cx="2020985" cy="411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Analytics&#10;&#10;Picture 8" descr="Analytics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1130" y="1276350"/>
            <a:ext cx="4093476" cy="23025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3" name="link1 Rectangle 9"/>
          <p:cNvSpPr txBox="1"/>
          <p:nvPr/>
        </p:nvSpPr>
        <p:spPr>
          <a:xfrm>
            <a:off x="3124200" y="3599872"/>
            <a:ext cx="4572000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https://blog.bufferapp.com/instagram-analytics</a:t>
            </a:r>
          </a:p>
        </p:txBody>
      </p:sp>
      <p:sp>
        <p:nvSpPr>
          <p:cNvPr id="234" name="link2Rectangle 11"/>
          <p:cNvSpPr txBox="1"/>
          <p:nvPr/>
        </p:nvSpPr>
        <p:spPr>
          <a:xfrm>
            <a:off x="2313189" y="4705920"/>
            <a:ext cx="3924914" cy="39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https://instagram-press.com/blog/2018/07/02/introducing-youre-all-caught-up-in-feed/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What am I missing, Database? Pt 2</a:t>
            </a:r>
          </a:p>
        </p:txBody>
      </p:sp>
      <p:pic>
        <p:nvPicPr>
          <p:cNvPr id="237" name="iPhone closeup&#10;&#10;Picture 2" descr="iPhone closeup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46664"/>
          <a:stretch>
            <a:fillRect/>
          </a:stretch>
        </p:blipFill>
        <p:spPr>
          <a:xfrm>
            <a:off x="1828800" y="0"/>
            <a:ext cx="4736995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Quote boxRounded Rectangular Callout 11"/>
          <p:cNvGrpSpPr/>
          <p:nvPr/>
        </p:nvGrpSpPr>
        <p:grpSpPr>
          <a:xfrm>
            <a:off x="6063899" y="1500530"/>
            <a:ext cx="2943345" cy="1097129"/>
            <a:chOff x="0" y="0"/>
            <a:chExt cx="2943343" cy="1097127"/>
          </a:xfrm>
        </p:grpSpPr>
        <p:sp>
          <p:nvSpPr>
            <p:cNvPr id="238" name="Shape"/>
            <p:cNvSpPr/>
            <p:nvPr/>
          </p:nvSpPr>
          <p:spPr>
            <a:xfrm>
              <a:off x="0" y="4419"/>
              <a:ext cx="2943344" cy="1092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06" y="3013"/>
                  </a:moveTo>
                  <a:cubicBezTo>
                    <a:pt x="3706" y="1349"/>
                    <a:pt x="4206" y="0"/>
                    <a:pt x="4824" y="0"/>
                  </a:cubicBezTo>
                  <a:lnTo>
                    <a:pt x="6688" y="0"/>
                  </a:lnTo>
                  <a:lnTo>
                    <a:pt x="20482" y="0"/>
                  </a:lnTo>
                  <a:cubicBezTo>
                    <a:pt x="21099" y="0"/>
                    <a:pt x="21600" y="1349"/>
                    <a:pt x="21600" y="3013"/>
                  </a:cubicBezTo>
                  <a:lnTo>
                    <a:pt x="21600" y="15063"/>
                  </a:lnTo>
                  <a:cubicBezTo>
                    <a:pt x="21600" y="16727"/>
                    <a:pt x="21099" y="18075"/>
                    <a:pt x="20482" y="18075"/>
                  </a:cubicBezTo>
                  <a:lnTo>
                    <a:pt x="4824" y="18075"/>
                  </a:lnTo>
                  <a:cubicBezTo>
                    <a:pt x="4206" y="18075"/>
                    <a:pt x="3706" y="16727"/>
                    <a:pt x="3706" y="15063"/>
                  </a:cubicBezTo>
                  <a:lnTo>
                    <a:pt x="3706" y="15063"/>
                  </a:lnTo>
                  <a:lnTo>
                    <a:pt x="0" y="21600"/>
                  </a:lnTo>
                  <a:lnTo>
                    <a:pt x="3706" y="10544"/>
                  </a:lnTo>
                  <a:close/>
                </a:path>
              </a:pathLst>
            </a:custGeom>
            <a:solidFill>
              <a:schemeClr val="accent4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239" name="Hey Instagram: that’s Chez Panisse in Berkeley, CA!"/>
            <p:cNvSpPr txBox="1"/>
            <p:nvPr/>
          </p:nvSpPr>
          <p:spPr>
            <a:xfrm>
              <a:off x="549580" y="-1"/>
              <a:ext cx="2349127" cy="9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Hey Instagram: that’s Chez Panisse in Berkeley, CA!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Who should I be with, Database?</a:t>
            </a:r>
          </a:p>
        </p:txBody>
      </p:sp>
      <p:pic>
        <p:nvPicPr>
          <p:cNvPr id="2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205" y="1060703"/>
            <a:ext cx="2020985" cy="411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Phone&#10;&#10;Picture 4" descr="iPhone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058" y="1559857"/>
            <a:ext cx="1745366" cy="310425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link 2Rectangle 5"/>
          <p:cNvSpPr txBox="1"/>
          <p:nvPr/>
        </p:nvSpPr>
        <p:spPr>
          <a:xfrm>
            <a:off x="2295144" y="4896756"/>
            <a:ext cx="4572001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https://www.awesomeinventions.com/funny-tinder-profiles/</a:t>
            </a:r>
          </a:p>
        </p:txBody>
      </p:sp>
      <p:pic>
        <p:nvPicPr>
          <p:cNvPr id="246" name="Analytics&#10;&#10;Picture 7" descr="AnalyticsPicture 7"/>
          <p:cNvPicPr>
            <a:picLocks noChangeAspect="1"/>
          </p:cNvPicPr>
          <p:nvPr/>
        </p:nvPicPr>
        <p:blipFill>
          <a:blip r:embed="rId4">
            <a:extLst/>
          </a:blip>
          <a:srcRect l="0" t="60092" r="29646" b="0"/>
          <a:stretch>
            <a:fillRect/>
          </a:stretch>
        </p:blipFill>
        <p:spPr>
          <a:xfrm>
            <a:off x="2436114" y="1589096"/>
            <a:ext cx="5386745" cy="130419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link 1Rectangle 8"/>
          <p:cNvSpPr txBox="1"/>
          <p:nvPr/>
        </p:nvSpPr>
        <p:spPr>
          <a:xfrm>
            <a:off x="5257800" y="2708236"/>
            <a:ext cx="2109115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https://www.gotinder.com/press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How does Science work? Database.</a:t>
            </a:r>
          </a:p>
        </p:txBody>
      </p:sp>
      <p:pic>
        <p:nvPicPr>
          <p:cNvPr id="250" name="Book&#10;&#10;Picture 3" descr="Book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88" y="1060703"/>
            <a:ext cx="2395179" cy="345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Jim Gray&#10;&#10;Picture 4" descr="Jim Gray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6600" y="2948410"/>
            <a:ext cx="3060902" cy="217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Jim GrayTextBox 5"/>
          <p:cNvSpPr txBox="1"/>
          <p:nvPr/>
        </p:nvSpPr>
        <p:spPr>
          <a:xfrm>
            <a:off x="2905051" y="3119445"/>
            <a:ext cx="1701597" cy="89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Jim Gray </a:t>
            </a:r>
          </a:p>
          <a:p>
            <a:pPr algn="ctr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Turing Award Winner</a:t>
            </a:r>
          </a:p>
          <a:p>
            <a:pPr algn="ctr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First Berkeley CS PhD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How does Science work? Database. Pt 2</a:t>
            </a:r>
          </a:p>
        </p:txBody>
      </p:sp>
      <p:grpSp>
        <p:nvGrpSpPr>
          <p:cNvPr id="257" name="ExperimentalGroup 3"/>
          <p:cNvGrpSpPr/>
          <p:nvPr/>
        </p:nvGrpSpPr>
        <p:grpSpPr>
          <a:xfrm>
            <a:off x="410672" y="1325446"/>
            <a:ext cx="2819896" cy="1309782"/>
            <a:chOff x="0" y="0"/>
            <a:chExt cx="2819894" cy="1309781"/>
          </a:xfrm>
        </p:grpSpPr>
        <p:pic>
          <p:nvPicPr>
            <p:cNvPr id="255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6290" t="0" r="4437" b="0"/>
            <a:stretch>
              <a:fillRect/>
            </a:stretch>
          </p:blipFill>
          <p:spPr>
            <a:xfrm>
              <a:off x="0" y="0"/>
              <a:ext cx="972998" cy="1309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TextBox 5"/>
            <p:cNvSpPr txBox="1"/>
            <p:nvPr/>
          </p:nvSpPr>
          <p:spPr>
            <a:xfrm>
              <a:off x="936961" y="27104"/>
              <a:ext cx="188293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Experimental</a:t>
              </a:r>
            </a:p>
          </p:txBody>
        </p:sp>
      </p:grpSp>
      <p:grpSp>
        <p:nvGrpSpPr>
          <p:cNvPr id="260" name="TheoreticalGroup 6"/>
          <p:cNvGrpSpPr/>
          <p:nvPr/>
        </p:nvGrpSpPr>
        <p:grpSpPr>
          <a:xfrm>
            <a:off x="726334" y="2077300"/>
            <a:ext cx="2624849" cy="1288734"/>
            <a:chOff x="0" y="0"/>
            <a:chExt cx="2624847" cy="1288732"/>
          </a:xfrm>
        </p:grpSpPr>
        <p:pic>
          <p:nvPicPr>
            <p:cNvPr id="258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572"/>
              <a:ext cx="975172" cy="1280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TextBox 8"/>
            <p:cNvSpPr txBox="1"/>
            <p:nvPr/>
          </p:nvSpPr>
          <p:spPr>
            <a:xfrm>
              <a:off x="1012929" y="0"/>
              <a:ext cx="1611919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Theoretical</a:t>
              </a:r>
            </a:p>
          </p:txBody>
        </p:sp>
      </p:grpSp>
      <p:grpSp>
        <p:nvGrpSpPr>
          <p:cNvPr id="263" name="SimulationGroup 9"/>
          <p:cNvGrpSpPr/>
          <p:nvPr/>
        </p:nvGrpSpPr>
        <p:grpSpPr>
          <a:xfrm>
            <a:off x="1008268" y="2816679"/>
            <a:ext cx="2536135" cy="1280161"/>
            <a:chOff x="0" y="0"/>
            <a:chExt cx="2536134" cy="1280160"/>
          </a:xfrm>
        </p:grpSpPr>
        <p:pic>
          <p:nvPicPr>
            <p:cNvPr id="261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68968" cy="1280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TextBox 11"/>
            <p:cNvSpPr txBox="1"/>
            <p:nvPr/>
          </p:nvSpPr>
          <p:spPr>
            <a:xfrm>
              <a:off x="1008900" y="0"/>
              <a:ext cx="1527235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Simulation</a:t>
              </a:r>
            </a:p>
          </p:txBody>
        </p:sp>
      </p:grpSp>
      <p:grpSp>
        <p:nvGrpSpPr>
          <p:cNvPr id="266" name="Data IntensiveGroup 18"/>
          <p:cNvGrpSpPr/>
          <p:nvPr/>
        </p:nvGrpSpPr>
        <p:grpSpPr>
          <a:xfrm>
            <a:off x="1347634" y="3547486"/>
            <a:ext cx="2325923" cy="1548018"/>
            <a:chOff x="0" y="0"/>
            <a:chExt cx="2325922" cy="1548017"/>
          </a:xfrm>
        </p:grpSpPr>
        <p:sp>
          <p:nvSpPr>
            <p:cNvPr id="264" name="TextBox 14"/>
            <p:cNvSpPr txBox="1"/>
            <p:nvPr/>
          </p:nvSpPr>
          <p:spPr>
            <a:xfrm>
              <a:off x="1001837" y="0"/>
              <a:ext cx="1324086" cy="82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t>Data</a:t>
              </a:r>
            </a:p>
            <a:p>
              <a:pPr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t>Intensive</a:t>
              </a:r>
            </a:p>
          </p:txBody>
        </p:sp>
        <p:pic>
          <p:nvPicPr>
            <p:cNvPr id="265" name="Data Intesive&#10;&#10;Picture 17" descr="Data IntesivePicture 1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7631"/>
              <a:ext cx="1011226" cy="1460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3"/>
      <p:bldP build="whole" bldLvl="1" animBg="1" rev="0" advAuto="0" spid="260" grpId="2"/>
      <p:bldP build="whole" bldLvl="1" animBg="1" rev="0" advAuto="0" spid="266" grpId="4"/>
      <p:bldP build="whole" bldLvl="1" animBg="1" rev="0" advAuto="0" spid="25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Astronomy in the 4th Paradigm</a:t>
            </a:r>
          </a:p>
        </p:txBody>
      </p:sp>
      <p:grpSp>
        <p:nvGrpSpPr>
          <p:cNvPr id="271" name="Space ShuttleGroup 7"/>
          <p:cNvGrpSpPr/>
          <p:nvPr/>
        </p:nvGrpSpPr>
        <p:grpSpPr>
          <a:xfrm>
            <a:off x="1456334" y="1499579"/>
            <a:ext cx="2098475" cy="1995797"/>
            <a:chOff x="0" y="0"/>
            <a:chExt cx="2098474" cy="1995796"/>
          </a:xfrm>
        </p:grpSpPr>
        <p:pic>
          <p:nvPicPr>
            <p:cNvPr id="269" name="Space Shuttle&#10;&#10;Picture 8" descr="Space Shuttle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8927" y="0"/>
              <a:ext cx="1500621" cy="134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TextBox 9"/>
            <p:cNvSpPr txBox="1"/>
            <p:nvPr/>
          </p:nvSpPr>
          <p:spPr>
            <a:xfrm>
              <a:off x="-1" y="1345556"/>
              <a:ext cx="2098476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t>Sloan Digital </a:t>
              </a:r>
            </a:p>
            <a:p>
              <a:pPr algn="ctr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t>Sky Survey (SDSS)</a:t>
              </a:r>
            </a:p>
          </p:txBody>
        </p:sp>
      </p:grpSp>
      <p:grpSp>
        <p:nvGrpSpPr>
          <p:cNvPr id="274" name="Database SystemsGroup 10"/>
          <p:cNvGrpSpPr/>
          <p:nvPr/>
        </p:nvGrpSpPr>
        <p:grpSpPr>
          <a:xfrm>
            <a:off x="4066549" y="1595375"/>
            <a:ext cx="1222849" cy="2079393"/>
            <a:chOff x="0" y="0"/>
            <a:chExt cx="1222848" cy="2079392"/>
          </a:xfrm>
        </p:grpSpPr>
        <p:pic>
          <p:nvPicPr>
            <p:cNvPr id="272" name="Database System&#10;&#10;Picture 11" descr="Database System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22849" cy="1354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TextBox 12"/>
            <p:cNvSpPr txBox="1"/>
            <p:nvPr/>
          </p:nvSpPr>
          <p:spPr>
            <a:xfrm>
              <a:off x="38305" y="1429152"/>
              <a:ext cx="1146236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t>Database</a:t>
              </a:r>
            </a:p>
            <a:p>
              <a:pPr algn="ctr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t>Systems</a:t>
              </a:r>
            </a:p>
          </p:txBody>
        </p:sp>
      </p:grpSp>
      <p:sp>
        <p:nvSpPr>
          <p:cNvPr id="275" name="Plus SignTextBox 13"/>
          <p:cNvSpPr txBox="1"/>
          <p:nvPr/>
        </p:nvSpPr>
        <p:spPr>
          <a:xfrm>
            <a:off x="3483415" y="1984312"/>
            <a:ext cx="355601" cy="575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76" name="Sky ServerTextBox 15"/>
          <p:cNvSpPr txBox="1"/>
          <p:nvPr/>
        </p:nvSpPr>
        <p:spPr>
          <a:xfrm>
            <a:off x="5736247" y="2891302"/>
            <a:ext cx="196728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Sky Server</a:t>
            </a:r>
          </a:p>
        </p:txBody>
      </p:sp>
      <p:sp>
        <p:nvSpPr>
          <p:cNvPr id="277" name="Leads toRight Arrow 16"/>
          <p:cNvSpPr/>
          <p:nvPr/>
        </p:nvSpPr>
        <p:spPr>
          <a:xfrm>
            <a:off x="5504364" y="2272852"/>
            <a:ext cx="254805" cy="2263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txBody>
          <a:bodyPr lIns="45719" rIns="45719"/>
          <a:lstStyle/>
          <a:p>
            <a:pPr defTabSz="685800">
              <a:tabLst>
                <a:tab pos="266700" algn="l"/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</a:tabLst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78" name="Sky Server&#10;&#10;Picture 2" descr="Sky Server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8400" y="2038350"/>
            <a:ext cx="942975" cy="695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SkyServer</a:t>
            </a:r>
          </a:p>
        </p:txBody>
      </p:sp>
      <p:sp>
        <p:nvSpPr>
          <p:cNvPr id="28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SkyServer&#10;&#10;Picture 3" descr="SkyServer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" y="9144"/>
            <a:ext cx="674206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kyServerTextBox 4"/>
          <p:cNvSpPr txBox="1"/>
          <p:nvPr/>
        </p:nvSpPr>
        <p:spPr>
          <a:xfrm>
            <a:off x="6764997" y="2411616"/>
            <a:ext cx="2337716" cy="314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http://skyserver.sdss.org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Science in the 4</a:t>
            </a:r>
            <a:r>
              <a:rPr baseline="30000"/>
              <a:t>th</a:t>
            </a:r>
            <a:r>
              <a:t> Paradigm</a:t>
            </a:r>
          </a:p>
        </p:txBody>
      </p:sp>
      <p:grpSp>
        <p:nvGrpSpPr>
          <p:cNvPr id="304" name="Sci Server LogoGroup 21"/>
          <p:cNvGrpSpPr/>
          <p:nvPr/>
        </p:nvGrpSpPr>
        <p:grpSpPr>
          <a:xfrm>
            <a:off x="275843" y="1123950"/>
            <a:ext cx="6277357" cy="3200400"/>
            <a:chOff x="0" y="0"/>
            <a:chExt cx="6277355" cy="3200399"/>
          </a:xfrm>
        </p:grpSpPr>
        <p:sp>
          <p:nvSpPr>
            <p:cNvPr id="286" name="SciServerRectangle 20"/>
            <p:cNvSpPr/>
            <p:nvPr/>
          </p:nvSpPr>
          <p:spPr>
            <a:xfrm>
              <a:off x="0" y="0"/>
              <a:ext cx="6277356" cy="3200400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44000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287" name="SciServer&#10;&#10;Picture 3" descr="SciServer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5201" y="214502"/>
              <a:ext cx="4938302" cy="1261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3" name="Group 4"/>
            <p:cNvGrpSpPr/>
            <p:nvPr/>
          </p:nvGrpSpPr>
          <p:grpSpPr>
            <a:xfrm>
              <a:off x="257904" y="1631711"/>
              <a:ext cx="5939156" cy="1473628"/>
              <a:chOff x="0" y="0"/>
              <a:chExt cx="5939155" cy="1473626"/>
            </a:xfrm>
          </p:grpSpPr>
          <p:grpSp>
            <p:nvGrpSpPr>
              <p:cNvPr id="290" name="Group 5"/>
              <p:cNvGrpSpPr/>
              <p:nvPr/>
            </p:nvGrpSpPr>
            <p:grpSpPr>
              <a:xfrm>
                <a:off x="0" y="0"/>
                <a:ext cx="1014597" cy="1350407"/>
                <a:chOff x="0" y="0"/>
                <a:chExt cx="1014596" cy="1350406"/>
              </a:xfrm>
            </p:grpSpPr>
            <p:pic>
              <p:nvPicPr>
                <p:cNvPr id="288" name="SciServer&#10;&#10;Picture 18" descr="SciServerPicture 18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48171" y="0"/>
                  <a:ext cx="921135" cy="939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9" name="SciServerTextBox 19"/>
                <p:cNvSpPr txBox="1"/>
                <p:nvPr/>
              </p:nvSpPr>
              <p:spPr>
                <a:xfrm>
                  <a:off x="-1" y="1030366"/>
                  <a:ext cx="1014598" cy="3200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Astronomy</a:t>
                  </a:r>
                </a:p>
              </p:txBody>
            </p:sp>
          </p:grpSp>
          <p:grpSp>
            <p:nvGrpSpPr>
              <p:cNvPr id="293" name="Group 6"/>
              <p:cNvGrpSpPr/>
              <p:nvPr/>
            </p:nvGrpSpPr>
            <p:grpSpPr>
              <a:xfrm>
                <a:off x="1026786" y="0"/>
                <a:ext cx="1311137" cy="1350407"/>
                <a:chOff x="0" y="0"/>
                <a:chExt cx="1311136" cy="1350406"/>
              </a:xfrm>
            </p:grpSpPr>
            <p:pic>
              <p:nvPicPr>
                <p:cNvPr id="291" name="SciServer&#10;&#10;Picture 16" descr="SciServerPicture 1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95000" y="0"/>
                  <a:ext cx="921135" cy="939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2" name="SciServerTextBox 17"/>
                <p:cNvSpPr txBox="1"/>
                <p:nvPr/>
              </p:nvSpPr>
              <p:spPr>
                <a:xfrm>
                  <a:off x="0" y="1030366"/>
                  <a:ext cx="1311137" cy="3200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Connectomics</a:t>
                  </a:r>
                </a:p>
              </p:txBody>
            </p:sp>
          </p:grpSp>
          <p:grpSp>
            <p:nvGrpSpPr>
              <p:cNvPr id="296" name="Group 7"/>
              <p:cNvGrpSpPr/>
              <p:nvPr/>
            </p:nvGrpSpPr>
            <p:grpSpPr>
              <a:xfrm>
                <a:off x="2220680" y="0"/>
                <a:ext cx="1300533" cy="1473627"/>
                <a:chOff x="0" y="0"/>
                <a:chExt cx="1300532" cy="1473626"/>
              </a:xfrm>
            </p:grpSpPr>
            <p:pic>
              <p:nvPicPr>
                <p:cNvPr id="294" name="SciServer&#10;&#10;Picture 14" descr="SciServerPicture 14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89698" y="0"/>
                  <a:ext cx="921135" cy="939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5" name="SciServerTextBox 15"/>
                <p:cNvSpPr txBox="1"/>
                <p:nvPr/>
              </p:nvSpPr>
              <p:spPr>
                <a:xfrm>
                  <a:off x="-1" y="924986"/>
                  <a:ext cx="1300534" cy="5486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Cosmological</a:t>
                  </a:r>
                </a:p>
                <a:p>
                  <a: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Physics</a:t>
                  </a:r>
                </a:p>
              </p:txBody>
            </p:sp>
          </p:grpSp>
          <p:grpSp>
            <p:nvGrpSpPr>
              <p:cNvPr id="299" name="Group 8"/>
              <p:cNvGrpSpPr/>
              <p:nvPr/>
            </p:nvGrpSpPr>
            <p:grpSpPr>
              <a:xfrm>
                <a:off x="3591483" y="0"/>
                <a:ext cx="963172" cy="1350407"/>
                <a:chOff x="0" y="0"/>
                <a:chExt cx="963171" cy="1350406"/>
              </a:xfrm>
            </p:grpSpPr>
            <p:pic>
              <p:nvPicPr>
                <p:cNvPr id="297" name="SciServer&#10;&#10;Picture 12" descr="SciServerPicture 12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921134" cy="939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8" name="SciServerTextBox 13"/>
                <p:cNvSpPr txBox="1"/>
                <p:nvPr/>
              </p:nvSpPr>
              <p:spPr>
                <a:xfrm>
                  <a:off x="1502" y="1030366"/>
                  <a:ext cx="961670" cy="3200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Genomics</a:t>
                  </a:r>
                </a:p>
              </p:txBody>
            </p:sp>
          </p:grpSp>
          <p:grpSp>
            <p:nvGrpSpPr>
              <p:cNvPr id="302" name="Group 9"/>
              <p:cNvGrpSpPr/>
              <p:nvPr/>
            </p:nvGrpSpPr>
            <p:grpSpPr>
              <a:xfrm>
                <a:off x="4585324" y="0"/>
                <a:ext cx="1353832" cy="1350407"/>
                <a:chOff x="0" y="0"/>
                <a:chExt cx="1353831" cy="1350406"/>
              </a:xfrm>
            </p:grpSpPr>
            <p:pic>
              <p:nvPicPr>
                <p:cNvPr id="300" name="SciServer&#10;&#10;Picture 10" descr="SciServerPicture 10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94752" y="0"/>
                  <a:ext cx="921135" cy="9392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1" name="SciServerTextBox 11"/>
                <p:cNvSpPr txBox="1"/>
                <p:nvPr/>
              </p:nvSpPr>
              <p:spPr>
                <a:xfrm>
                  <a:off x="-1" y="1030366"/>
                  <a:ext cx="1353833" cy="3200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ctr">
                    <a:defRPr sz="1500">
                      <a:solidFill>
                        <a:schemeClr val="accent4">
                          <a:lumOff val="44000"/>
                        </a:schemeClr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Oceanography</a:t>
                  </a:r>
                </a:p>
              </p:txBody>
            </p:sp>
          </p:grpSp>
        </p:grpSp>
      </p:grpSp>
      <p:sp>
        <p:nvSpPr>
          <p:cNvPr id="305" name="linkRectangle 22"/>
          <p:cNvSpPr txBox="1"/>
          <p:nvPr/>
        </p:nvSpPr>
        <p:spPr>
          <a:xfrm>
            <a:off x="6777355" y="2411616"/>
            <a:ext cx="2378152" cy="314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http://www.sciserver.org/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ontent Placeholder 2"/>
          <p:cNvSpPr txBox="1"/>
          <p:nvPr/>
        </p:nvSpPr>
        <p:spPr>
          <a:xfrm>
            <a:off x="381000" y="761998"/>
            <a:ext cx="7924800" cy="235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2879" indent="-91439">
              <a:spcBef>
                <a:spcPts val="1800"/>
              </a:spcBef>
              <a:defRPr sz="2800">
                <a:solidFill>
                  <a:srgbClr val="990000"/>
                </a:solidFill>
              </a:defRPr>
            </a:pPr>
            <a:r>
              <a:t>Database Management System (DBMS) provides….</a:t>
            </a:r>
            <a:endParaRPr sz="3200"/>
          </a:p>
          <a:p>
            <a:pPr lvl="1" marL="182880" indent="308609">
              <a:defRPr sz="2800">
                <a:solidFill>
                  <a:srgbClr val="0000FF"/>
                </a:solidFill>
              </a:defRPr>
            </a:pPr>
            <a:r>
              <a:t>  … efficient, reliable, convenient, and safe </a:t>
            </a:r>
          </a:p>
          <a:p>
            <a:pPr lvl="1" marL="182880" indent="308609">
              <a:defRPr sz="2800">
                <a:solidFill>
                  <a:srgbClr val="0000FF"/>
                </a:solidFill>
              </a:defRPr>
            </a:pPr>
            <a:r>
              <a:t>  multi-user storage of and access to massive</a:t>
            </a:r>
          </a:p>
          <a:p>
            <a:pPr lvl="1" marL="182880" indent="308609">
              <a:defRPr sz="2800">
                <a:solidFill>
                  <a:srgbClr val="0000FF"/>
                </a:solidFill>
              </a:defRPr>
            </a:pPr>
            <a:r>
              <a:t>  amounts of persistent data.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1"/>
          <p:cNvSpPr txBox="1"/>
          <p:nvPr>
            <p:ph type="title"/>
          </p:nvPr>
        </p:nvSpPr>
        <p:spPr>
          <a:xfrm>
            <a:off x="457199" y="7844"/>
            <a:ext cx="6482753" cy="857251"/>
          </a:xfrm>
          <a:prstGeom prst="rect">
            <a:avLst/>
          </a:prstGeom>
        </p:spPr>
        <p:txBody>
          <a:bodyPr/>
          <a:lstStyle/>
          <a:p>
            <a:pPr/>
            <a:r>
              <a:t>Your career…</a:t>
            </a:r>
          </a:p>
        </p:txBody>
      </p:sp>
      <p:sp>
        <p:nvSpPr>
          <p:cNvPr id="308" name="Content Placeholder 2"/>
          <p:cNvSpPr txBox="1"/>
          <p:nvPr>
            <p:ph type="body" idx="1"/>
          </p:nvPr>
        </p:nvSpPr>
        <p:spPr>
          <a:xfrm>
            <a:off x="457200" y="1200150"/>
            <a:ext cx="8229600" cy="3733799"/>
          </a:xfrm>
          <a:prstGeom prst="rect">
            <a:avLst/>
          </a:prstGeom>
        </p:spPr>
        <p:txBody>
          <a:bodyPr/>
          <a:lstStyle/>
          <a:p>
            <a:pPr marL="342899" indent="-342899">
              <a:lnSpc>
                <a:spcPct val="80000"/>
              </a:lnSpc>
              <a:spcBef>
                <a:spcPts val="400"/>
              </a:spcBef>
              <a:defRPr sz="1900"/>
            </a:pPr>
            <a:r>
              <a:t>2000’s:</a:t>
            </a:r>
            <a:endParaRPr sz="25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t>Shift from “programs” to apps over data-centric services</a:t>
            </a:r>
            <a:endParaRPr sz="2500"/>
          </a:p>
          <a:p>
            <a:pPr marL="342899" indent="-342899">
              <a:lnSpc>
                <a:spcPct val="80000"/>
              </a:lnSpc>
              <a:spcBef>
                <a:spcPts val="400"/>
              </a:spcBef>
              <a:defRPr sz="1900"/>
            </a:pPr>
            <a:r>
              <a:t>More recently:</a:t>
            </a:r>
            <a:endParaRPr sz="21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End of the full-stack programmer</a:t>
            </a:r>
            <a:endParaRPr sz="18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t>New, ubiquitous professions:</a:t>
            </a:r>
            <a:endParaRPr sz="2500"/>
          </a:p>
          <a:p>
            <a:pPr lvl="2">
              <a:lnSpc>
                <a:spcPct val="80000"/>
              </a:lnSpc>
              <a:spcBef>
                <a:spcPts val="300"/>
              </a:spcBef>
              <a:defRPr sz="1300"/>
            </a:pPr>
            <a:r>
              <a:t>Data Scientist</a:t>
            </a:r>
            <a:endParaRPr sz="2500"/>
          </a:p>
          <a:p>
            <a:pPr lvl="2">
              <a:lnSpc>
                <a:spcPct val="80000"/>
              </a:lnSpc>
              <a:spcBef>
                <a:spcPts val="300"/>
              </a:spcBef>
              <a:defRPr sz="1300"/>
            </a:pPr>
            <a:r>
              <a:t>Data Engineer</a:t>
            </a:r>
            <a:endParaRPr sz="2500"/>
          </a:p>
          <a:p>
            <a:pPr lvl="2">
              <a:lnSpc>
                <a:spcPct val="80000"/>
              </a:lnSpc>
              <a:spcBef>
                <a:spcPts val="300"/>
              </a:spcBef>
              <a:defRPr sz="1300"/>
            </a:pPr>
            <a:r>
              <a:t>Machine Learning Engineer</a:t>
            </a:r>
            <a:endParaRPr sz="25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t>Evolution of IT</a:t>
            </a:r>
            <a:endParaRPr sz="2500"/>
          </a:p>
          <a:p>
            <a:pPr marL="342899" indent="-342899">
              <a:lnSpc>
                <a:spcPct val="80000"/>
              </a:lnSpc>
              <a:spcBef>
                <a:spcPts val="400"/>
              </a:spcBef>
              <a:defRPr sz="1900"/>
            </a:pPr>
            <a:r>
              <a:t>Two things to acknowledge:</a:t>
            </a:r>
            <a:endParaRPr sz="25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t>The fundamentals of this class will stay central</a:t>
            </a:r>
            <a:endParaRPr sz="2500"/>
          </a:p>
          <a:p>
            <a:pPr lvl="1">
              <a:lnSpc>
                <a:spcPct val="80000"/>
              </a:lnSpc>
              <a:spcBef>
                <a:spcPts val="300"/>
              </a:spcBef>
              <a:defRPr sz="1600"/>
            </a:pPr>
            <a:r>
              <a:t>Other things will change</a:t>
            </a:r>
            <a:endParaRPr sz="2500"/>
          </a:p>
          <a:p>
            <a:pPr lvl="2">
              <a:lnSpc>
                <a:spcPct val="80000"/>
              </a:lnSpc>
              <a:spcBef>
                <a:spcPts val="300"/>
              </a:spcBef>
              <a:defRPr sz="1600"/>
            </a:pPr>
            <a:r>
              <a:t>Be prepared to generalize from what you learn here</a:t>
            </a:r>
            <a:endParaRPr sz="2500"/>
          </a:p>
          <a:p>
            <a:pPr lvl="2">
              <a:lnSpc>
                <a:spcPct val="80000"/>
              </a:lnSpc>
              <a:spcBef>
                <a:spcPts val="300"/>
              </a:spcBef>
              <a:defRPr sz="1600"/>
            </a:pPr>
            <a:r>
              <a:t>Keep learning new things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Why? Reason #1: Utility (again)</a:t>
            </a:r>
          </a:p>
        </p:txBody>
      </p:sp>
      <p:sp>
        <p:nvSpPr>
          <p:cNvPr id="31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This class is very, very useful</a:t>
            </a:r>
          </a:p>
          <a:p>
            <a:pPr lvl="1" marL="742950" indent="-285750"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Data processing backs essentially every app</a:t>
            </a:r>
          </a:p>
          <a:p>
            <a:pPr lvl="1" marL="742950" indent="-285750"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Databases of one form or another back most apps</a:t>
            </a:r>
          </a:p>
          <a:p>
            <a:pPr lvl="1" marL="742950" indent="-285750"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The </a:t>
            </a:r>
            <a:r>
              <a:rPr i="1"/>
              <a:t>principles </a:t>
            </a:r>
            <a:r>
              <a:t>taught in this class back nearly everything in computing</a:t>
            </a:r>
          </a:p>
          <a:p>
            <a:pPr/>
            <a:r>
              <a:t>This material will empower you.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Why? Reason #2: Centrality</a:t>
            </a:r>
          </a:p>
        </p:txBody>
      </p:sp>
      <p:sp>
        <p:nvSpPr>
          <p:cNvPr id="314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Data is at the center of modern society.</a:t>
            </a:r>
          </a:p>
          <a:p>
            <a:pPr/>
            <a:r>
              <a:t>Unprecedented in its nature and significance</a:t>
            </a:r>
          </a:p>
          <a:p>
            <a:pPr lvl="1" marL="742950" indent="-285750">
              <a:defRPr i="1" sz="2600"/>
            </a:pPr>
            <a:r>
              <a:t>Particular </a:t>
            </a:r>
            <a:r>
              <a:rPr i="0"/>
              <a:t>and </a:t>
            </a:r>
            <a:r>
              <a:t>voluminous</a:t>
            </a:r>
          </a:p>
          <a:p>
            <a:pPr lvl="1" marL="742950" indent="-285750">
              <a:defRPr sz="2600"/>
            </a:pPr>
            <a:r>
              <a:t>Often asymmetric</a:t>
            </a:r>
          </a:p>
          <a:p>
            <a:pPr lvl="2" marL="1143000" indent="-228600">
              <a:spcBef>
                <a:spcPts val="500"/>
              </a:spcBef>
              <a:defRPr sz="2400"/>
            </a:pPr>
            <a:r>
              <a:t>low value in isolation, high value when aggregated</a:t>
            </a:r>
          </a:p>
          <a:p>
            <a:pPr lvl="1" marL="742950" indent="-285750">
              <a:defRPr sz="2600"/>
            </a:pPr>
            <a:r>
              <a:t>Difficult to protect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At the center of major issues</a:t>
            </a:r>
          </a:p>
        </p:txBody>
      </p:sp>
      <p:sp>
        <p:nvSpPr>
          <p:cNvPr id="317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Privacy</a:t>
            </a:r>
          </a:p>
          <a:p>
            <a:pPr/>
            <a:r>
              <a:t>National Security</a:t>
            </a:r>
          </a:p>
          <a:p>
            <a:pPr/>
            <a:r>
              <a:t>Fake News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Data BreachGroup 1"/>
          <p:cNvGrpSpPr/>
          <p:nvPr/>
        </p:nvGrpSpPr>
        <p:grpSpPr>
          <a:xfrm>
            <a:off x="0" y="-81178"/>
            <a:ext cx="11261670" cy="5224678"/>
            <a:chOff x="0" y="0"/>
            <a:chExt cx="11261669" cy="5224677"/>
          </a:xfrm>
        </p:grpSpPr>
        <p:grpSp>
          <p:nvGrpSpPr>
            <p:cNvPr id="321" name="Data RisksGroup 15"/>
            <p:cNvGrpSpPr/>
            <p:nvPr/>
          </p:nvGrpSpPr>
          <p:grpSpPr>
            <a:xfrm>
              <a:off x="0" y="0"/>
              <a:ext cx="4387851" cy="1983903"/>
              <a:chOff x="0" y="0"/>
              <a:chExt cx="4387850" cy="1983902"/>
            </a:xfrm>
          </p:grpSpPr>
          <p:pic>
            <p:nvPicPr>
              <p:cNvPr id="319" name="Data Breach&#10;&#10;Picture 4" descr="Data BreachPicture 4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387850" cy="1983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0" name="Straight Connector 7"/>
              <p:cNvSpPr/>
              <p:nvPr/>
            </p:nvSpPr>
            <p:spPr>
              <a:xfrm>
                <a:off x="1676400" y="976527"/>
                <a:ext cx="914400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4" name="Data RisksGroup 16"/>
            <p:cNvGrpSpPr/>
            <p:nvPr/>
          </p:nvGrpSpPr>
          <p:grpSpPr>
            <a:xfrm>
              <a:off x="1219200" y="1981106"/>
              <a:ext cx="4267201" cy="1991405"/>
              <a:chOff x="0" y="0"/>
              <a:chExt cx="4267200" cy="1991403"/>
            </a:xfrm>
          </p:grpSpPr>
          <p:pic>
            <p:nvPicPr>
              <p:cNvPr id="322" name="Data Breach&#10;&#10;Picture 3" descr="Data BreachPicture 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7195" t="0" r="0" b="0"/>
              <a:stretch>
                <a:fillRect/>
              </a:stretch>
            </p:blipFill>
            <p:spPr>
              <a:xfrm>
                <a:off x="0" y="0"/>
                <a:ext cx="4267200" cy="1991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3" name="Straight Connector 9"/>
              <p:cNvSpPr/>
              <p:nvPr/>
            </p:nvSpPr>
            <p:spPr>
              <a:xfrm>
                <a:off x="572529" y="976621"/>
                <a:ext cx="228601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7" name="Data RisksGroup 17"/>
            <p:cNvGrpSpPr/>
            <p:nvPr/>
          </p:nvGrpSpPr>
          <p:grpSpPr>
            <a:xfrm>
              <a:off x="2743200" y="3955363"/>
              <a:ext cx="3760145" cy="1269315"/>
              <a:chOff x="0" y="0"/>
              <a:chExt cx="3760144" cy="1269313"/>
            </a:xfrm>
          </p:grpSpPr>
          <p:pic>
            <p:nvPicPr>
              <p:cNvPr id="325" name="Data Breach&#10;&#10;Picture 5" descr="Data BreachPicture 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760145" cy="1269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6" name="Straight Connector 13"/>
              <p:cNvSpPr/>
              <p:nvPr/>
            </p:nvSpPr>
            <p:spPr>
              <a:xfrm>
                <a:off x="2133600" y="526363"/>
                <a:ext cx="762000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0" name="Data RisksGroup 25"/>
            <p:cNvGrpSpPr/>
            <p:nvPr/>
          </p:nvGrpSpPr>
          <p:grpSpPr>
            <a:xfrm>
              <a:off x="3144162" y="1052728"/>
              <a:ext cx="3866239" cy="1673788"/>
              <a:chOff x="0" y="0"/>
              <a:chExt cx="3866238" cy="1673787"/>
            </a:xfrm>
          </p:grpSpPr>
          <p:pic>
            <p:nvPicPr>
              <p:cNvPr id="328" name="Data Breach&#10;&#10;Picture 18" descr="Data BreachPicture 18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22073" r="0" b="0"/>
              <a:stretch>
                <a:fillRect/>
              </a:stretch>
            </p:blipFill>
            <p:spPr>
              <a:xfrm>
                <a:off x="0" y="0"/>
                <a:ext cx="3866239" cy="16737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9" name="Straight Connector 20"/>
              <p:cNvSpPr/>
              <p:nvPr/>
            </p:nvSpPr>
            <p:spPr>
              <a:xfrm>
                <a:off x="85069" y="521042"/>
                <a:ext cx="549276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3" name="Data RisksGroup 26"/>
            <p:cNvGrpSpPr/>
            <p:nvPr/>
          </p:nvGrpSpPr>
          <p:grpSpPr>
            <a:xfrm>
              <a:off x="210169" y="3678306"/>
              <a:ext cx="3856470" cy="1290270"/>
              <a:chOff x="0" y="0"/>
              <a:chExt cx="3856468" cy="1290269"/>
            </a:xfrm>
          </p:grpSpPr>
          <p:pic>
            <p:nvPicPr>
              <p:cNvPr id="331" name="Data Breach&#10;&#10;Picture 2" descr="Data BreachPicture 2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40520"/>
              <a:stretch>
                <a:fillRect/>
              </a:stretch>
            </p:blipFill>
            <p:spPr>
              <a:xfrm>
                <a:off x="0" y="-1"/>
                <a:ext cx="3856469" cy="12902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2" name="Straight Connector 22"/>
              <p:cNvSpPr/>
              <p:nvPr/>
            </p:nvSpPr>
            <p:spPr>
              <a:xfrm>
                <a:off x="1565084" y="1038199"/>
                <a:ext cx="683742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6" name="Group 30"/>
            <p:cNvGrpSpPr/>
            <p:nvPr/>
          </p:nvGrpSpPr>
          <p:grpSpPr>
            <a:xfrm>
              <a:off x="6858000" y="1573770"/>
              <a:ext cx="4403670" cy="1925129"/>
              <a:chOff x="0" y="0"/>
              <a:chExt cx="4403669" cy="1925127"/>
            </a:xfrm>
          </p:grpSpPr>
          <p:pic>
            <p:nvPicPr>
              <p:cNvPr id="334" name="Data Breach&#10;&#10;Picture 27" descr="Data BreachPicture 2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4403670" cy="1925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5" name="Straight Connector 29"/>
              <p:cNvSpPr/>
              <p:nvPr/>
            </p:nvSpPr>
            <p:spPr>
              <a:xfrm>
                <a:off x="395416" y="1453978"/>
                <a:ext cx="531342" cy="1"/>
              </a:xfrm>
              <a:prstGeom prst="line">
                <a:avLst/>
              </a:prstGeom>
              <a:noFill/>
              <a:ln w="38100" cap="flat">
                <a:solidFill>
                  <a:srgbClr val="D6272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38" name="Title 2"/>
          <p:cNvSpPr txBox="1"/>
          <p:nvPr>
            <p:ph type="title"/>
          </p:nvPr>
        </p:nvSpPr>
        <p:spPr>
          <a:xfrm>
            <a:off x="4695597" y="248825"/>
            <a:ext cx="7068313" cy="667513"/>
          </a:xfrm>
          <a:prstGeom prst="rect">
            <a:avLst/>
          </a:prstGeom>
        </p:spPr>
        <p:txBody>
          <a:bodyPr/>
          <a:lstStyle/>
          <a:p>
            <a:pPr/>
            <a:r>
              <a:t>Data Breaches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The Guardian Logo&#10;&#10;Picture 3" descr="The Guardian Logo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6" y="0"/>
            <a:ext cx="2656704" cy="108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pinion Facebok&#10;&#10;Picture 5" descr="Opinion Facebok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3990" y="-10892"/>
            <a:ext cx="4310010" cy="1311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Knows&#10;&#10;Picture 6" descr="Google Knows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46583"/>
            <a:ext cx="4102100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Knows&#10;&#10;Picture 7" descr="Google Knows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400524"/>
            <a:ext cx="7416800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Knows&#10;&#10;Picture 8" descr="Google Knows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200" y="1754464"/>
            <a:ext cx="5295900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Knows&#10;&#10;Picture 9" descr="Google KnowsPicture 9"/>
          <p:cNvPicPr>
            <a:picLocks noChangeAspect="1"/>
          </p:cNvPicPr>
          <p:nvPr/>
        </p:nvPicPr>
        <p:blipFill>
          <a:blip r:embed="rId7">
            <a:extLst/>
          </a:blip>
          <a:srcRect l="0" t="0" r="0" b="19896"/>
          <a:stretch>
            <a:fillRect/>
          </a:stretch>
        </p:blipFill>
        <p:spPr>
          <a:xfrm>
            <a:off x="762000" y="2095707"/>
            <a:ext cx="4241800" cy="31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Knows&#10;&#10;Picture 10" descr="Google Knows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25837" y="2409413"/>
            <a:ext cx="47117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Knows&#10;&#10;Picture 11" descr="Google KnowsPicture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38648" y="2750654"/>
            <a:ext cx="73914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Google Knows&#10;&#10;Picture 12" descr="Google KnowsPicture 1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6400" y="3434793"/>
            <a:ext cx="5803900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Knows&#10;&#10;Picture 13" descr="Google KnowsPicture 1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5000" y="3788733"/>
            <a:ext cx="6438900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oogle Knows&#10;&#10;Picture 14" descr="Google KnowsPicture 1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21175" y="4168073"/>
            <a:ext cx="48514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Google Knows&#10;&#10;Picture 15" descr="Google KnowsPicture 15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528940" y="4509313"/>
            <a:ext cx="46101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Google Knows&#10;&#10;Picture 16" descr="Google KnowsPicture 1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959100" y="4875951"/>
            <a:ext cx="4521200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Quote 1&#10;&#10;Picture 17" descr="Quote 1Picture 17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18387" y="2496922"/>
            <a:ext cx="2819401" cy="265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Title 1"/>
          <p:cNvSpPr txBox="1"/>
          <p:nvPr>
            <p:ph type="title"/>
          </p:nvPr>
        </p:nvSpPr>
        <p:spPr>
          <a:xfrm>
            <a:off x="2503110" y="266221"/>
            <a:ext cx="7068312" cy="6675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Google Knows</a:t>
            </a:r>
          </a:p>
        </p:txBody>
      </p:sp>
      <p:sp>
        <p:nvSpPr>
          <p:cNvPr id="355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National Security Data: 2010</a:t>
            </a:r>
          </a:p>
        </p:txBody>
      </p:sp>
      <p:sp>
        <p:nvSpPr>
          <p:cNvPr id="358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NSA Infographic&#10;&#10;Picture 3" descr="NSA Infographic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952559"/>
            <a:ext cx="6858000" cy="182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703468" origin="layout" pathEditMode="relative">
                                      <p:cBhvr>
                                        <p:cTn id="6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NSA Triples Collection of Data From US Phone CompaniesGroup 14"/>
          <p:cNvGrpSpPr/>
          <p:nvPr/>
        </p:nvGrpSpPr>
        <p:grpSpPr>
          <a:xfrm>
            <a:off x="841222" y="3529913"/>
            <a:ext cx="6041381" cy="1606380"/>
            <a:chOff x="0" y="0"/>
            <a:chExt cx="6041380" cy="1606378"/>
          </a:xfrm>
        </p:grpSpPr>
        <p:pic>
          <p:nvPicPr>
            <p:cNvPr id="363" name="Quote&#10;&#10;Picture 9" descr="Quote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41381" cy="1606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Rectangle 12"/>
            <p:cNvSpPr/>
            <p:nvPr/>
          </p:nvSpPr>
          <p:spPr>
            <a:xfrm>
              <a:off x="2942470" y="364208"/>
              <a:ext cx="1483512" cy="154970"/>
            </a:xfrm>
            <a:prstGeom prst="rect">
              <a:avLst/>
            </a:prstGeom>
            <a:solidFill>
              <a:srgbClr val="FFFF00">
                <a:alpha val="38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65" name="Rectangle 13"/>
            <p:cNvSpPr/>
            <p:nvPr/>
          </p:nvSpPr>
          <p:spPr>
            <a:xfrm>
              <a:off x="935704" y="557167"/>
              <a:ext cx="1652348" cy="121203"/>
            </a:xfrm>
            <a:prstGeom prst="rect">
              <a:avLst/>
            </a:prstGeom>
            <a:solidFill>
              <a:srgbClr val="FFFF00">
                <a:alpha val="38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44000"/>
                    </a:schemeClr>
                  </a:solidFill>
                </a:defRPr>
              </a:pPr>
            </a:p>
          </p:txBody>
        </p:sp>
      </p:grpSp>
      <p:grpSp>
        <p:nvGrpSpPr>
          <p:cNvPr id="370" name="NSA Triples Collection of Data From US Phone CompaniesGroup 6"/>
          <p:cNvGrpSpPr/>
          <p:nvPr/>
        </p:nvGrpSpPr>
        <p:grpSpPr>
          <a:xfrm>
            <a:off x="35010" y="962283"/>
            <a:ext cx="7653803" cy="2590801"/>
            <a:chOff x="0" y="0"/>
            <a:chExt cx="7653801" cy="2590799"/>
          </a:xfrm>
        </p:grpSpPr>
        <p:pic>
          <p:nvPicPr>
            <p:cNvPr id="367" name="NYT Article&#10;&#10;Picture 3" descr="NYT Article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97319"/>
            <a:stretch>
              <a:fillRect/>
            </a:stretch>
          </p:blipFill>
          <p:spPr>
            <a:xfrm>
              <a:off x="0" y="0"/>
              <a:ext cx="7653802" cy="187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NYT Article&#10;&#10;Picture 4" descr="NYT ArticlePicture 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9422" r="0" b="70741"/>
            <a:stretch>
              <a:fillRect/>
            </a:stretch>
          </p:blipFill>
          <p:spPr>
            <a:xfrm>
              <a:off x="0" y="187498"/>
              <a:ext cx="7653802" cy="687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NYT Article&#10;&#10;Picture 5" descr="NYT Article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8148" r="0" b="0"/>
            <a:stretch>
              <a:fillRect/>
            </a:stretch>
          </p:blipFill>
          <p:spPr>
            <a:xfrm>
              <a:off x="0" y="1062839"/>
              <a:ext cx="7653802" cy="1527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Title 7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National Security Data: 2018</a:t>
            </a:r>
          </a:p>
        </p:txBody>
      </p:sp>
      <p:sp>
        <p:nvSpPr>
          <p:cNvPr id="372" name="NSA Triples Collection Data From Us Phone CompaniesStraight Connector 11"/>
          <p:cNvSpPr/>
          <p:nvPr/>
        </p:nvSpPr>
        <p:spPr>
          <a:xfrm>
            <a:off x="1447800" y="3553083"/>
            <a:ext cx="4876800" cy="1"/>
          </a:xfrm>
          <a:prstGeom prst="line">
            <a:avLst/>
          </a:prstGeom>
          <a:ln>
            <a:solidFill>
              <a:srgbClr val="0070C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373" name="Date of articleRectangle 17"/>
          <p:cNvSpPr/>
          <p:nvPr/>
        </p:nvSpPr>
        <p:spPr>
          <a:xfrm>
            <a:off x="1776927" y="2405715"/>
            <a:ext cx="570858" cy="152135"/>
          </a:xfrm>
          <a:prstGeom prst="rect">
            <a:avLst/>
          </a:prstGeom>
          <a:solidFill>
            <a:srgbClr val="FFFF00">
              <a:alpha val="3882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4">
                    <a:lumOff val="44000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National Security Data: Yesterday</a:t>
            </a:r>
          </a:p>
        </p:txBody>
      </p:sp>
      <p:grpSp>
        <p:nvGrpSpPr>
          <p:cNvPr id="379" name="NYT ArticleGroup 6"/>
          <p:cNvGrpSpPr/>
          <p:nvPr/>
        </p:nvGrpSpPr>
        <p:grpSpPr>
          <a:xfrm>
            <a:off x="246888" y="1352549"/>
            <a:ext cx="8085585" cy="2800351"/>
            <a:chOff x="0" y="0"/>
            <a:chExt cx="8085584" cy="2800350"/>
          </a:xfrm>
        </p:grpSpPr>
        <p:pic>
          <p:nvPicPr>
            <p:cNvPr id="376" name="NYT Article&#10;&#10;Picture 3" descr="NYT Article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95926"/>
            <a:stretch>
              <a:fillRect/>
            </a:stretch>
          </p:blipFill>
          <p:spPr>
            <a:xfrm>
              <a:off x="0" y="-1"/>
              <a:ext cx="8085585" cy="278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NYT Article&#10;&#10;Picture 4" descr="NYT Article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0370" r="0" b="67778"/>
            <a:stretch>
              <a:fillRect/>
            </a:stretch>
          </p:blipFill>
          <p:spPr>
            <a:xfrm>
              <a:off x="0" y="380091"/>
              <a:ext cx="8085585" cy="810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NYT Article&#10;&#10;Picture 5" descr="NYT ArticlePicture 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8148" r="0" b="0"/>
            <a:stretch>
              <a:fillRect/>
            </a:stretch>
          </p:blipFill>
          <p:spPr>
            <a:xfrm>
              <a:off x="0" y="1305323"/>
              <a:ext cx="8085585" cy="1495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0" name="Emphasis on Date of PublicationRectangle 7"/>
          <p:cNvSpPr/>
          <p:nvPr/>
        </p:nvSpPr>
        <p:spPr>
          <a:xfrm>
            <a:off x="2133600" y="3028950"/>
            <a:ext cx="609600" cy="152400"/>
          </a:xfrm>
          <a:prstGeom prst="rect">
            <a:avLst/>
          </a:prstGeom>
          <a:solidFill>
            <a:srgbClr val="FFFF00">
              <a:alpha val="3882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4">
                    <a:lumOff val="44000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Data Integrity: Not all Data is Correct</a:t>
            </a:r>
          </a:p>
        </p:txBody>
      </p:sp>
      <p:sp>
        <p:nvSpPr>
          <p:cNvPr id="383" name="Content Placeholder 2"/>
          <p:cNvSpPr txBox="1"/>
          <p:nvPr>
            <p:ph type="body" sz="half" idx="1"/>
          </p:nvPr>
        </p:nvSpPr>
        <p:spPr>
          <a:xfrm>
            <a:off x="304800" y="1085849"/>
            <a:ext cx="4396596" cy="356260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i="1" sz="1800"/>
            </a:pPr>
            <a:r>
              <a:t>“Any user can change any entry, and if enough users agree with them,</a:t>
            </a:r>
            <a:r>
              <a:rPr b="1"/>
              <a:t> it becomes true.</a:t>
            </a:r>
            <a:r>
              <a:t>”</a:t>
            </a:r>
            <a:br/>
            <a:r>
              <a:t>     </a:t>
            </a:r>
            <a:r>
              <a:rPr i="0"/>
              <a:t>– Colbert Report 7/31/2007</a:t>
            </a:r>
            <a:endParaRPr i="0"/>
          </a:p>
          <a:p>
            <a:pPr marL="0" indent="0">
              <a:lnSpc>
                <a:spcPct val="90000"/>
              </a:lnSpc>
              <a:spcBef>
                <a:spcPts val="3600"/>
              </a:spcBef>
              <a:buSzTx/>
              <a:buNone/>
              <a:defRPr sz="1800"/>
            </a:pPr>
            <a:r>
              <a:t>Asked users to update the page on Elephants to reflect a tripling population, forcing Wikipedia to lock the page.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i="1" sz="1800">
                <a:solidFill>
                  <a:srgbClr val="484848"/>
                </a:solidFill>
              </a:defRPr>
            </a:pPr>
            <a:r>
              <a:t>Yet a 2005 Nature</a:t>
            </a:r>
            <a:r>
              <a:rPr i="0"/>
              <a:t> study found </a:t>
            </a:r>
            <a:r>
              <a:rPr b="1" i="0"/>
              <a:t>Wikipedia science</a:t>
            </a:r>
            <a:r>
              <a:rPr i="0"/>
              <a:t> articles to be </a:t>
            </a:r>
            <a:r>
              <a:rPr b="1"/>
              <a:t>similar in accuracy </a:t>
            </a:r>
            <a:r>
              <a:rPr i="0"/>
              <a:t>to </a:t>
            </a:r>
            <a:r>
              <a:rPr b="1"/>
              <a:t>Encyclopedia Britannica.</a:t>
            </a:r>
            <a:r>
              <a:t> </a:t>
            </a:r>
          </a:p>
        </p:txBody>
      </p:sp>
      <p:grpSp>
        <p:nvGrpSpPr>
          <p:cNvPr id="386" name="Stephen ColbertGroup 7"/>
          <p:cNvGrpSpPr/>
          <p:nvPr/>
        </p:nvGrpSpPr>
        <p:grpSpPr>
          <a:xfrm>
            <a:off x="4953000" y="1093133"/>
            <a:ext cx="2929912" cy="2187478"/>
            <a:chOff x="0" y="0"/>
            <a:chExt cx="2929911" cy="2187477"/>
          </a:xfrm>
        </p:grpSpPr>
        <p:pic>
          <p:nvPicPr>
            <p:cNvPr id="384" name="Stephen Colbert&#10;&#10;Picture 3" descr="Stephen ColbertPicture 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29912" cy="2073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" name="Rectangle 6"/>
            <p:cNvSpPr txBox="1"/>
            <p:nvPr/>
          </p:nvSpPr>
          <p:spPr>
            <a:xfrm>
              <a:off x="122667" y="2050978"/>
              <a:ext cx="2747443" cy="136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COMEDY CENTRAL VIDEO ARCHIVE VIA WIKIPEDIA</a:t>
              </a:r>
            </a:p>
          </p:txBody>
        </p:sp>
      </p:grpSp>
      <p:sp>
        <p:nvSpPr>
          <p:cNvPr id="387" name="Link 2Rectangle 9"/>
          <p:cNvSpPr txBox="1"/>
          <p:nvPr/>
        </p:nvSpPr>
        <p:spPr>
          <a:xfrm>
            <a:off x="304800" y="4648455"/>
            <a:ext cx="3377731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https://en.wikipedia.org/wiki/Reliability_of_Wikipedia</a:t>
            </a:r>
          </a:p>
        </p:txBody>
      </p:sp>
      <p:sp>
        <p:nvSpPr>
          <p:cNvPr id="388" name="Link 3Rectangle 11"/>
          <p:cNvSpPr txBox="1"/>
          <p:nvPr/>
        </p:nvSpPr>
        <p:spPr>
          <a:xfrm>
            <a:off x="312466" y="4861166"/>
            <a:ext cx="5334001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http://www.nature.com/nature/journal/v438/n7070/full/438900a.html</a:t>
            </a:r>
          </a:p>
        </p:txBody>
      </p:sp>
      <p:sp>
        <p:nvSpPr>
          <p:cNvPr id="389" name="Link 1Rectangle 13"/>
          <p:cNvSpPr txBox="1"/>
          <p:nvPr/>
        </p:nvSpPr>
        <p:spPr>
          <a:xfrm>
            <a:off x="5105400" y="3281741"/>
            <a:ext cx="2971800" cy="392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http://www.cc.com/video-clips/z1aahs/the-colbert-report-the-word---wikiality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3" grpId="2"/>
      <p:bldP build="whole" bldLvl="1" animBg="1" rev="0" advAuto="0" spid="38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ontent Placeholder 2"/>
          <p:cNvSpPr txBox="1"/>
          <p:nvPr/>
        </p:nvSpPr>
        <p:spPr>
          <a:xfrm>
            <a:off x="381000" y="438149"/>
            <a:ext cx="8305800" cy="415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84807"/>
                </a:solidFill>
              </a:defRPr>
            </a:pPr>
            <a:r>
              <a:t> </a:t>
            </a:r>
            <a:r>
              <a:rPr>
                <a:solidFill>
                  <a:srgbClr val="990000"/>
                </a:solidFill>
              </a:rPr>
              <a:t>Massive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Persistent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Safe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Multi-user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Convenient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Efficient</a:t>
            </a:r>
            <a:endParaRPr sz="3200"/>
          </a:p>
          <a:p>
            <a:pPr marL="274320" indent="-182879">
              <a:spcBef>
                <a:spcPts val="1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Reliable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And then came Fake News</a:t>
            </a:r>
          </a:p>
        </p:txBody>
      </p:sp>
      <p:pic>
        <p:nvPicPr>
          <p:cNvPr id="392" name="Stepheb Colbert&#10;&#10;Picture 2" descr="Stepheb Colbert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108854"/>
            <a:ext cx="8077200" cy="4021775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Box 4"/>
          <p:cNvSpPr txBox="1"/>
          <p:nvPr/>
        </p:nvSpPr>
        <p:spPr>
          <a:xfrm>
            <a:off x="6019800" y="793742"/>
            <a:ext cx="130295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01/03/2018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A Syllogism of Quotes</a:t>
            </a:r>
          </a:p>
        </p:txBody>
      </p:sp>
      <p:sp>
        <p:nvSpPr>
          <p:cNvPr id="396" name="Content Placeholder 2"/>
          <p:cNvSpPr txBox="1"/>
          <p:nvPr>
            <p:ph type="body" idx="1"/>
          </p:nvPr>
        </p:nvSpPr>
        <p:spPr>
          <a:xfrm>
            <a:off x="246888" y="1352550"/>
            <a:ext cx="8668512" cy="309067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“</a:t>
            </a:r>
            <a:r>
              <a:rPr b="1"/>
              <a:t>information</a:t>
            </a:r>
            <a:r>
              <a:t> is </a:t>
            </a:r>
            <a:r>
              <a:rPr b="1"/>
              <a:t>knowledge</a:t>
            </a:r>
            <a:r>
              <a:t>”</a:t>
            </a:r>
          </a:p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		</a:t>
            </a:r>
            <a:r>
              <a:rPr i="0" sz="2000"/>
              <a:t>— Albert Einstein</a:t>
            </a:r>
            <a:endParaRPr i="0" sz="2000"/>
          </a:p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“</a:t>
            </a:r>
            <a:r>
              <a:rPr b="1"/>
              <a:t>knowledge</a:t>
            </a:r>
            <a:r>
              <a:t> is </a:t>
            </a:r>
            <a:r>
              <a:rPr b="1"/>
              <a:t>power</a:t>
            </a:r>
            <a:r>
              <a:t>”</a:t>
            </a:r>
          </a:p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		</a:t>
            </a:r>
            <a:r>
              <a:rPr i="0" sz="2000"/>
              <a:t>— Sir Francis Bacon</a:t>
            </a:r>
            <a:endParaRPr i="0" sz="2000"/>
          </a:p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“with great </a:t>
            </a:r>
            <a:r>
              <a:rPr b="1"/>
              <a:t>power</a:t>
            </a:r>
            <a:r>
              <a:t> comes great </a:t>
            </a:r>
            <a:r>
              <a:rPr b="1"/>
              <a:t>responsibility</a:t>
            </a:r>
            <a:r>
              <a:t>”</a:t>
            </a:r>
          </a:p>
          <a:p>
            <a:pPr marL="0" indent="0">
              <a:spcBef>
                <a:spcPts val="500"/>
              </a:spcBef>
              <a:buSzTx/>
              <a:buNone/>
              <a:defRPr i="1" sz="2400"/>
            </a:pPr>
            <a:r>
              <a:t>		</a:t>
            </a:r>
            <a:r>
              <a:rPr i="0" sz="2000"/>
              <a:t>— Uncle Ben (Spiderman)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Article From MediumGroup 5"/>
          <p:cNvGrpSpPr/>
          <p:nvPr/>
        </p:nvGrpSpPr>
        <p:grpSpPr>
          <a:xfrm>
            <a:off x="457200" y="-1"/>
            <a:ext cx="5181600" cy="2031488"/>
            <a:chOff x="0" y="0"/>
            <a:chExt cx="5181599" cy="2031486"/>
          </a:xfrm>
        </p:grpSpPr>
        <p:pic>
          <p:nvPicPr>
            <p:cNvPr id="398" name="Medium Article&#10;&#10;Picture 3" descr="Medium Article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319513" cy="1533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Title&#10;&#10;Picture 4" descr="Title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8895" y="1477934"/>
              <a:ext cx="5072705" cy="553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1" name="Article From Medium 2Rectangle 7"/>
          <p:cNvSpPr txBox="1"/>
          <p:nvPr/>
        </p:nvSpPr>
        <p:spPr>
          <a:xfrm>
            <a:off x="566094" y="1885950"/>
            <a:ext cx="6749107" cy="120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edium-content-serif-font"/>
                <a:ea typeface="medium-content-serif-font"/>
                <a:cs typeface="medium-content-serif-font"/>
                <a:sym typeface="medium-content-serif-font"/>
              </a:defRPr>
            </a:pPr>
            <a:r>
              <a:t>“I could go on and on about all of the amazing work that is happening around the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world using data to make lives better everyday</a:t>
            </a:r>
            <a:r>
              <a:t>, but we also have to address where data is causing more harm than good.”</a:t>
            </a:r>
          </a:p>
        </p:txBody>
      </p:sp>
      <p:sp>
        <p:nvSpPr>
          <p:cNvPr id="402" name="Article From Medium 3Rectangle 8"/>
          <p:cNvSpPr txBox="1"/>
          <p:nvPr/>
        </p:nvSpPr>
        <p:spPr>
          <a:xfrm>
            <a:off x="566093" y="2810824"/>
            <a:ext cx="552990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>
                <a:latin typeface="medium-content-serif-font"/>
                <a:ea typeface="medium-content-serif-font"/>
                <a:cs typeface="medium-content-serif-font"/>
                <a:sym typeface="medium-content-serif-font"/>
              </a:defRPr>
            </a:pPr>
            <a:r>
              <a:t>“Data is such an incredible lever arm for change, we need to make sure that the change that is coming, is the one we </a:t>
            </a:r>
            <a:r>
              <a:rPr b="1"/>
              <a:t>all</a:t>
            </a:r>
            <a:r>
              <a:t> want to see.</a:t>
            </a:r>
          </a:p>
          <a:p>
            <a:pPr>
              <a:defRPr>
                <a:latin typeface="medium-content-serif-font"/>
                <a:ea typeface="medium-content-serif-font"/>
                <a:cs typeface="medium-content-serif-font"/>
                <a:sym typeface="medium-content-serif-font"/>
              </a:defRPr>
            </a:pPr>
            <a:r>
              <a:t>So how do we do it? First, there is no single voice that determines these choices. This </a:t>
            </a:r>
            <a:r>
              <a:rPr b="1"/>
              <a:t>MUST</a:t>
            </a:r>
            <a:r>
              <a:t> be community effort.”</a:t>
            </a:r>
          </a:p>
        </p:txBody>
      </p:sp>
      <p:sp>
        <p:nvSpPr>
          <p:cNvPr id="403" name="Article From Medium 4Rectangle 9"/>
          <p:cNvSpPr txBox="1"/>
          <p:nvPr/>
        </p:nvSpPr>
        <p:spPr>
          <a:xfrm>
            <a:off x="574331" y="4717798"/>
            <a:ext cx="5910909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https://medium.com/@dpatil/a-code-of-ethics-for-data-science-cda27d1fac1</a:t>
            </a:r>
          </a:p>
        </p:txBody>
      </p:sp>
      <p:sp>
        <p:nvSpPr>
          <p:cNvPr id="404" name="Article From Medium 5Rectangle 10"/>
          <p:cNvSpPr txBox="1"/>
          <p:nvPr/>
        </p:nvSpPr>
        <p:spPr>
          <a:xfrm>
            <a:off x="574331" y="4921503"/>
            <a:ext cx="4572001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https://www.oreilly.com/ideas/doing-good-data-science</a:t>
            </a:r>
          </a:p>
        </p:txBody>
      </p:sp>
      <p:sp>
        <p:nvSpPr>
          <p:cNvPr id="40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Ethics</a:t>
            </a:r>
          </a:p>
        </p:txBody>
      </p:sp>
      <p:sp>
        <p:nvSpPr>
          <p:cNvPr id="406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Why? Reason #2: Centrality (again)</a:t>
            </a:r>
          </a:p>
        </p:txBody>
      </p:sp>
      <p:sp>
        <p:nvSpPr>
          <p:cNvPr id="409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94944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Data is at the center of modern society.</a:t>
            </a:r>
          </a:p>
          <a:p>
            <a:pPr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Unprecedented in its nature and significance</a:t>
            </a:r>
          </a:p>
          <a:p>
            <a:pPr lvl="1" marL="742950" indent="-285750">
              <a:defRPr i="1"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Particular </a:t>
            </a:r>
            <a:r>
              <a:rPr i="0"/>
              <a:t>and </a:t>
            </a:r>
            <a:r>
              <a:t>voluminous</a:t>
            </a:r>
          </a:p>
          <a:p>
            <a:pPr lvl="1" marL="742950" indent="-285750"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Often asymmetric</a:t>
            </a:r>
          </a:p>
          <a:p>
            <a:pPr lvl="2" marL="1143000" indent="-228600">
              <a:spcBef>
                <a:spcPts val="500"/>
              </a:spcBef>
              <a:defRPr sz="2400">
                <a:solidFill>
                  <a:schemeClr val="accent6">
                    <a:lumOff val="34999"/>
                  </a:schemeClr>
                </a:solidFill>
              </a:defRPr>
            </a:pPr>
            <a:r>
              <a:t>low value in isolation, high value when aggregated</a:t>
            </a:r>
          </a:p>
          <a:p>
            <a:pPr lvl="1" marL="742950" indent="-285750"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Difficult to protect</a:t>
            </a:r>
          </a:p>
          <a:p>
            <a:pPr/>
            <a:r>
              <a:t>The infrastructure determines</a:t>
            </a:r>
            <a:br/>
            <a:r>
              <a:t>what’s possible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 #3? The Core of Computing</a:t>
            </a:r>
          </a:p>
        </p:txBody>
      </p:sp>
      <p:sp>
        <p:nvSpPr>
          <p:cNvPr id="412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Data growth will continue to outpace computation</a:t>
            </a:r>
          </a:p>
          <a:p>
            <a:pPr/>
            <a:r>
              <a:t>Systems for Data at Scale: the core of modern computing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Data Will Continue to Grow</a:t>
            </a:r>
          </a:p>
        </p:txBody>
      </p:sp>
      <p:sp>
        <p:nvSpPr>
          <p:cNvPr id="415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And outpace computing power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LinkRectangle 3"/>
          <p:cNvSpPr txBox="1"/>
          <p:nvPr/>
        </p:nvSpPr>
        <p:spPr>
          <a:xfrm>
            <a:off x="5310763" y="1557509"/>
            <a:ext cx="4572001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https://www.domo.com/learn/data-never-sleeps-5</a:t>
            </a:r>
          </a:p>
        </p:txBody>
      </p:sp>
      <p:pic>
        <p:nvPicPr>
          <p:cNvPr id="41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17407" r="0" b="23333"/>
          <a:stretch>
            <a:fillRect/>
          </a:stretch>
        </p:blipFill>
        <p:spPr>
          <a:xfrm>
            <a:off x="8185" y="-14288"/>
            <a:ext cx="5063877" cy="5126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InfographicGroup 6"/>
          <p:cNvGrpSpPr/>
          <p:nvPr/>
        </p:nvGrpSpPr>
        <p:grpSpPr>
          <a:xfrm>
            <a:off x="8184" y="-14287"/>
            <a:ext cx="5063879" cy="5159706"/>
            <a:chOff x="0" y="0"/>
            <a:chExt cx="5063878" cy="5159705"/>
          </a:xfrm>
        </p:grpSpPr>
        <p:sp>
          <p:nvSpPr>
            <p:cNvPr id="419" name="Rectangle 7"/>
            <p:cNvSpPr/>
            <p:nvPr/>
          </p:nvSpPr>
          <p:spPr>
            <a:xfrm>
              <a:off x="1" y="0"/>
              <a:ext cx="5063878" cy="5126267"/>
            </a:xfrm>
            <a:prstGeom prst="rect">
              <a:avLst/>
            </a:prstGeom>
            <a:solidFill>
              <a:schemeClr val="accent4">
                <a:lumOff val="44000"/>
                <a:alpha val="79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44000"/>
                    </a:schemeClr>
                  </a:solidFill>
                </a:defRPr>
              </a:pPr>
            </a:p>
          </p:txBody>
        </p:sp>
        <p:pic>
          <p:nvPicPr>
            <p:cNvPr id="420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" y="17232"/>
              <a:ext cx="2087105" cy="1944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067099"/>
              <a:ext cx="1877718" cy="209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41418" y="1329858"/>
              <a:ext cx="1722460" cy="1176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" name="Title 1"/>
          <p:cNvSpPr txBox="1"/>
          <p:nvPr>
            <p:ph type="title"/>
          </p:nvPr>
        </p:nvSpPr>
        <p:spPr>
          <a:xfrm>
            <a:off x="5072062" y="1066313"/>
            <a:ext cx="7068313" cy="667513"/>
          </a:xfrm>
          <a:prstGeom prst="rect">
            <a:avLst/>
          </a:prstGeom>
        </p:spPr>
        <p:txBody>
          <a:bodyPr/>
          <a:lstStyle/>
          <a:p>
            <a:pPr/>
            <a:r>
              <a:t>Every Minute!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 of Scientific Data</a:t>
            </a:r>
          </a:p>
        </p:txBody>
      </p:sp>
      <p:sp>
        <p:nvSpPr>
          <p:cNvPr id="427" name="Content Placeholder 2"/>
          <p:cNvSpPr txBox="1"/>
          <p:nvPr>
            <p:ph type="body" sz="quarter" idx="1"/>
          </p:nvPr>
        </p:nvSpPr>
        <p:spPr>
          <a:xfrm>
            <a:off x="628650" y="3333750"/>
            <a:ext cx="6305550" cy="14354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300"/>
              </a:spcBef>
              <a:buSzTx/>
              <a:buNone/>
              <a:defRPr sz="1400"/>
            </a:pPr>
            <a:r>
              <a:t>Large Hadron Collider, CERN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 sz="1400"/>
            </a:pPr>
            <a:r>
              <a:t>Raw data: 1MB/event. 600,000,000 events/sec. </a:t>
            </a:r>
            <a:br/>
            <a:r>
              <a:t>= 1.9×10</a:t>
            </a:r>
            <a:r>
              <a:rPr baseline="30000"/>
              <a:t>22</a:t>
            </a:r>
            <a:r>
              <a:t> bytes/year = </a:t>
            </a:r>
            <a:r>
              <a:rPr b="1"/>
              <a:t>19 ZettaBytes/year</a:t>
            </a:r>
            <a:endParaRPr b="1"/>
          </a:p>
          <a:p>
            <a:pPr>
              <a:lnSpc>
                <a:spcPct val="90000"/>
              </a:lnSpc>
              <a:spcBef>
                <a:spcPts val="300"/>
              </a:spcBef>
              <a:defRPr sz="1400"/>
            </a:pPr>
            <a:r>
              <a:t>Downsampled: 25GB/sec = 7.88×10</a:t>
            </a:r>
            <a:r>
              <a:rPr baseline="30000"/>
              <a:t>17</a:t>
            </a:r>
            <a:r>
              <a:t> bytes/year =</a:t>
            </a:r>
            <a:r>
              <a:rPr baseline="30000"/>
              <a:t> </a:t>
            </a:r>
            <a:r>
              <a:rPr b="1"/>
              <a:t>788 PetaBytes/year</a:t>
            </a:r>
            <a:endParaRPr b="1"/>
          </a:p>
          <a:p>
            <a:pPr>
              <a:lnSpc>
                <a:spcPct val="90000"/>
              </a:lnSpc>
              <a:spcBef>
                <a:spcPts val="300"/>
              </a:spcBef>
              <a:defRPr sz="1400"/>
            </a:pPr>
            <a:r>
              <a:t>Downsampled further: 1050MB/sec = 3.3*10</a:t>
            </a:r>
            <a:r>
              <a:rPr baseline="30000"/>
              <a:t>16</a:t>
            </a:r>
            <a:r>
              <a:t>/year = </a:t>
            </a:r>
            <a:r>
              <a:rPr b="1"/>
              <a:t>33 PetaBytes/year</a:t>
            </a:r>
          </a:p>
        </p:txBody>
      </p:sp>
      <p:pic>
        <p:nvPicPr>
          <p:cNvPr id="428" name="Graph explaining metric prefixes&#10;&#10;Picture 4" descr="Graph explaining metric prefixes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59188"/>
          <a:stretch>
            <a:fillRect/>
          </a:stretch>
        </p:blipFill>
        <p:spPr>
          <a:xfrm>
            <a:off x="5562600" y="676619"/>
            <a:ext cx="3536749" cy="235233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Rectangle 5"/>
          <p:cNvSpPr txBox="1"/>
          <p:nvPr/>
        </p:nvSpPr>
        <p:spPr>
          <a:xfrm>
            <a:off x="628650" y="4769215"/>
            <a:ext cx="5619750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https://home.cern/about/computing/processing-what-record</a:t>
            </a:r>
          </a:p>
        </p:txBody>
      </p:sp>
      <p:pic>
        <p:nvPicPr>
          <p:cNvPr id="430" name="Cern Collider&#10;&#10;Picture 4" descr="Cern Collider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013464"/>
            <a:ext cx="4038600" cy="2074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1"/>
          <p:cNvSpPr txBox="1"/>
          <p:nvPr>
            <p:ph type="title"/>
          </p:nvPr>
        </p:nvSpPr>
        <p:spPr>
          <a:xfrm>
            <a:off x="436007" y="45711"/>
            <a:ext cx="5827752" cy="857251"/>
          </a:xfrm>
          <a:prstGeom prst="rect">
            <a:avLst/>
          </a:prstGeom>
        </p:spPr>
        <p:txBody>
          <a:bodyPr/>
          <a:lstStyle/>
          <a:p>
            <a:pPr/>
            <a:r>
              <a:t>Forces Driving Data Growth</a:t>
            </a:r>
          </a:p>
        </p:txBody>
      </p:sp>
      <p:sp>
        <p:nvSpPr>
          <p:cNvPr id="433" name="Content Placeholder 2"/>
          <p:cNvSpPr txBox="1"/>
          <p:nvPr>
            <p:ph type="body" sz="half" idx="1"/>
          </p:nvPr>
        </p:nvSpPr>
        <p:spPr>
          <a:xfrm>
            <a:off x="1066800" y="948688"/>
            <a:ext cx="7086600" cy="186568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Ubiquitous sensors and reporting:</a:t>
            </a:r>
          </a:p>
          <a:p>
            <a:pPr lvl="1">
              <a:spcBef>
                <a:spcPts val="400"/>
              </a:spcBef>
              <a:defRPr sz="2000"/>
            </a:pPr>
            <a:r>
              <a:t>Cameras, mobile computing, blogging, ...</a:t>
            </a:r>
          </a:p>
          <a:p>
            <a:pPr>
              <a:spcBef>
                <a:spcPts val="500"/>
              </a:spcBef>
              <a:defRPr sz="2400"/>
            </a:pPr>
            <a:r>
              <a:t>Large collaborative science projects</a:t>
            </a:r>
          </a:p>
          <a:p>
            <a:pPr>
              <a:spcBef>
                <a:spcPts val="500"/>
              </a:spcBef>
              <a:defRPr sz="2400"/>
            </a:pPr>
            <a:r>
              <a:t>Philosophy: </a:t>
            </a:r>
            <a:r>
              <a:rPr i="1"/>
              <a:t>More Data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i="1"/>
              <a:t>More Value</a:t>
            </a:r>
            <a:r>
              <a:t>?</a:t>
            </a:r>
          </a:p>
        </p:txBody>
      </p:sp>
      <p:sp>
        <p:nvSpPr>
          <p:cNvPr id="434" name="Rectangle 10"/>
          <p:cNvSpPr txBox="1"/>
          <p:nvPr/>
        </p:nvSpPr>
        <p:spPr>
          <a:xfrm>
            <a:off x="1142388" y="3455909"/>
            <a:ext cx="6119174" cy="126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500"/>
              </a:spcBef>
              <a:defRPr sz="2400">
                <a:solidFill>
                  <a:srgbClr val="48484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Enabling Technology</a:t>
            </a:r>
          </a:p>
          <a:p>
            <a:pPr marL="257175" indent="-257175">
              <a:spcBef>
                <a:spcPts val="500"/>
              </a:spcBef>
              <a:buSzPct val="100000"/>
              <a:buChar char="•"/>
              <a:defRPr b="1" sz="2400">
                <a:solidFill>
                  <a:srgbClr val="48484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Cheap, Scalable</a:t>
            </a:r>
            <a:r>
              <a:rPr b="0"/>
              <a:t> Data </a:t>
            </a:r>
            <a:br>
              <a:rPr b="0"/>
            </a:br>
            <a:r>
              <a:rPr b="0"/>
              <a:t>Management Systems</a:t>
            </a:r>
          </a:p>
        </p:txBody>
      </p:sp>
      <p:pic>
        <p:nvPicPr>
          <p:cNvPr id="435" name="Cartoon Man&#10;&#10;Picture 3" descr="Cartoon Man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4807" y="2952750"/>
            <a:ext cx="3116499" cy="2137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3" name="Cartoon ManGroup 67"/>
          <p:cNvGrpSpPr/>
          <p:nvPr/>
        </p:nvGrpSpPr>
        <p:grpSpPr>
          <a:xfrm>
            <a:off x="5230359" y="2955831"/>
            <a:ext cx="3299021" cy="2173714"/>
            <a:chOff x="0" y="0"/>
            <a:chExt cx="3299019" cy="2173712"/>
          </a:xfrm>
        </p:grpSpPr>
        <p:sp>
          <p:nvSpPr>
            <p:cNvPr id="436" name="TextBox 9"/>
            <p:cNvSpPr txBox="1"/>
            <p:nvPr/>
          </p:nvSpPr>
          <p:spPr>
            <a:xfrm>
              <a:off x="0" y="1983162"/>
              <a:ext cx="1656957" cy="19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7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http://hyperboleandahalf.blogspot.com</a:t>
              </a:r>
            </a:p>
          </p:txBody>
        </p:sp>
        <p:pic>
          <p:nvPicPr>
            <p:cNvPr id="437" name="Ink 16" descr="Ink 1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0300" y="6120"/>
              <a:ext cx="893520" cy="324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nk 21" descr="Ink 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32100" y="366480"/>
              <a:ext cx="430921" cy="39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Ink 30" descr="Ink 3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36979" y="37430"/>
              <a:ext cx="662041" cy="333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nk 31" descr="Ink 3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64424" y="0"/>
              <a:ext cx="628551" cy="321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nk 32" descr="Ink 3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13539" y="506520"/>
              <a:ext cx="55081" cy="172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nk 33" descr="Ink 3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64220" y="416520"/>
              <a:ext cx="271081" cy="26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Ink 34" descr="Ink 34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66260" y="437760"/>
              <a:ext cx="188641" cy="258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Ink 35" descr="Ink 35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00820" y="565560"/>
              <a:ext cx="151921" cy="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Ink 36" descr="Ink 36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696660" y="489960"/>
              <a:ext cx="212761" cy="2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Ink 37" descr="Ink 37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774780" y="520560"/>
              <a:ext cx="42841" cy="173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Ink 38" descr="Ink 38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982500" y="434519"/>
              <a:ext cx="156241" cy="290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Ink 39" descr="Ink 39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972779" y="591480"/>
              <a:ext cx="142921" cy="19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Ink 46" descr="Ink 46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324140" y="539640"/>
              <a:ext cx="19081" cy="23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Ink 47" descr="Ink 47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273019" y="484920"/>
              <a:ext cx="81001" cy="264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Ink 51" descr="Ink 51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260160" y="780525"/>
              <a:ext cx="40321" cy="5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Ink 66" descr="Ink 66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666822" y="1697675"/>
              <a:ext cx="442441" cy="41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33" grpId="2"/>
      <p:bldP build="whole" bldLvl="1" animBg="1" rev="0" advAuto="0" spid="434" grpId="1"/>
      <p:bldP build="whole" bldLvl="1" animBg="1" rev="0" advAuto="0" spid="453" grpId="3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Why #3? The Core of Computing (again)</a:t>
            </a:r>
          </a:p>
        </p:txBody>
      </p:sp>
      <p:sp>
        <p:nvSpPr>
          <p:cNvPr id="458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87324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Data growth will continue to outpace computation</a:t>
            </a:r>
          </a:p>
          <a:p>
            <a:pPr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Systems for Data at Scale: the core of modern computing</a:t>
            </a:r>
          </a:p>
          <a:p>
            <a:pPr/>
            <a:r>
              <a:t>Techniques you learn in this class underlie many topics in computing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ontent Placeholder 2"/>
          <p:cNvSpPr txBox="1"/>
          <p:nvPr/>
        </p:nvSpPr>
        <p:spPr>
          <a:xfrm>
            <a:off x="381000" y="761998"/>
            <a:ext cx="8305800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74320" indent="-182879">
              <a:lnSpc>
                <a:spcPct val="90000"/>
              </a:lnSpc>
              <a:spcBef>
                <a:spcPts val="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84807"/>
                </a:solidFill>
              </a:defRPr>
            </a:pPr>
            <a:r>
              <a:t> </a:t>
            </a:r>
            <a:r>
              <a:rPr>
                <a:solidFill>
                  <a:srgbClr val="990000"/>
                </a:solidFill>
              </a:rPr>
              <a:t>Database applications may be programmed via “frameworks”</a:t>
            </a:r>
            <a:endParaRPr sz="3200"/>
          </a:p>
          <a:p>
            <a:pPr marL="274320" indent="-182879">
              <a:spcBef>
                <a:spcPts val="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DBMS may run in conjunction with “middleware”</a:t>
            </a:r>
            <a:endParaRPr sz="3200"/>
          </a:p>
          <a:p>
            <a:pPr marL="274320" indent="-182879">
              <a:spcBef>
                <a:spcPts val="600"/>
              </a:spcBef>
              <a:buClr>
                <a:srgbClr val="990000"/>
              </a:buClr>
              <a:buSzPct val="100000"/>
              <a:buChar char="▪"/>
              <a:defRPr sz="2800">
                <a:solidFill>
                  <a:srgbClr val="990000"/>
                </a:solidFill>
              </a:defRPr>
            </a:pPr>
            <a:r>
              <a:t> Data-intensive applications may not use DBMS at 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Essential Queries, Pt 2</a:t>
            </a:r>
          </a:p>
        </p:txBody>
      </p:sp>
      <p:sp>
        <p:nvSpPr>
          <p:cNvPr id="46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6">
                    <a:lumOff val="34999"/>
                  </a:schemeClr>
                </a:solidFill>
              </a:defRPr>
            </a:pPr>
            <a:r>
              <a:t>Why </a:t>
            </a:r>
            <a:r>
              <a:rPr b="0"/>
              <a:t>take this class?</a:t>
            </a:r>
            <a:endParaRPr b="0"/>
          </a:p>
          <a:p>
            <a:pPr>
              <a:defRPr b="1"/>
            </a:pPr>
            <a:r>
              <a:t>What</a:t>
            </a:r>
            <a:r>
              <a:rPr b="0"/>
              <a:t> is this class all about?</a:t>
            </a:r>
            <a:endParaRPr b="0"/>
          </a:p>
          <a:p>
            <a:pPr>
              <a:defRPr b="1"/>
            </a:pPr>
            <a:r>
              <a:t>Who</a:t>
            </a:r>
            <a:r>
              <a:rPr b="0"/>
              <a:t> is running this?</a:t>
            </a:r>
            <a:endParaRPr b="0"/>
          </a:p>
          <a:p>
            <a:pPr>
              <a:defRPr b="1"/>
            </a:pPr>
            <a:r>
              <a:t>How</a:t>
            </a:r>
            <a:r>
              <a:rPr b="0"/>
              <a:t> will this class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What is this class all about?</a:t>
            </a:r>
          </a:p>
        </p:txBody>
      </p:sp>
      <p:sp>
        <p:nvSpPr>
          <p:cNvPr id="464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Databases?</a:t>
            </a:r>
          </a:p>
          <a:p>
            <a:pPr lvl="1" marL="742950" indent="-285750">
              <a:defRPr sz="2600"/>
            </a:pPr>
            <a:r>
              <a:t>What is a database?</a:t>
            </a:r>
          </a:p>
          <a:p>
            <a:pPr/>
            <a:r>
              <a:t>Database Management Systems?</a:t>
            </a:r>
          </a:p>
          <a:p>
            <a:pPr/>
            <a:r>
              <a:t>Implementation?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Universal Symbol for a Database</a:t>
            </a:r>
          </a:p>
        </p:txBody>
      </p:sp>
      <p:sp>
        <p:nvSpPr>
          <p:cNvPr id="467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8" name="Metalic picture of three fat disks on top of each other&#10;&#10;Picture 3" descr="Metalic picture of three fat disks on top of each other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5843" y="1849419"/>
            <a:ext cx="1491820" cy="1652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Logo for a database&#10;&#10;Picture 4" descr="Logo for a database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1530" y="2173165"/>
            <a:ext cx="1219201" cy="121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CylinderCan 5"/>
          <p:cNvGrpSpPr/>
          <p:nvPr/>
        </p:nvGrpSpPr>
        <p:grpSpPr>
          <a:xfrm>
            <a:off x="2215663" y="2186125"/>
            <a:ext cx="1134209" cy="1193283"/>
            <a:chOff x="0" y="0"/>
            <a:chExt cx="1134207" cy="1193282"/>
          </a:xfrm>
        </p:grpSpPr>
        <p:sp>
          <p:nvSpPr>
            <p:cNvPr id="470" name="Shape"/>
            <p:cNvSpPr/>
            <p:nvPr/>
          </p:nvSpPr>
          <p:spPr>
            <a:xfrm>
              <a:off x="0" y="-1"/>
              <a:ext cx="1134208" cy="119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566"/>
                  </a:moveTo>
                  <a:cubicBezTo>
                    <a:pt x="0" y="1149"/>
                    <a:pt x="4835" y="0"/>
                    <a:pt x="10800" y="0"/>
                  </a:cubicBezTo>
                  <a:cubicBezTo>
                    <a:pt x="16765" y="0"/>
                    <a:pt x="21600" y="1149"/>
                    <a:pt x="21600" y="2566"/>
                  </a:cubicBezTo>
                  <a:lnTo>
                    <a:pt x="21600" y="19034"/>
                  </a:lnTo>
                  <a:cubicBezTo>
                    <a:pt x="21600" y="20451"/>
                    <a:pt x="16765" y="21600"/>
                    <a:pt x="10800" y="21600"/>
                  </a:cubicBezTo>
                  <a:cubicBezTo>
                    <a:pt x="4835" y="21600"/>
                    <a:pt x="0" y="20451"/>
                    <a:pt x="0" y="190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471" name="Oval"/>
            <p:cNvSpPr/>
            <p:nvPr/>
          </p:nvSpPr>
          <p:spPr>
            <a:xfrm>
              <a:off x="0" y="-1"/>
              <a:ext cx="1134208" cy="283553"/>
            </a:xfrm>
            <a:prstGeom prst="ellipse">
              <a:avLst/>
            </a:prstGeom>
            <a:solidFill>
              <a:schemeClr val="accent4">
                <a:lumOff val="44000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472" name="Line"/>
            <p:cNvSpPr/>
            <p:nvPr/>
          </p:nvSpPr>
          <p:spPr>
            <a:xfrm>
              <a:off x="0" y="-1"/>
              <a:ext cx="1134208" cy="119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566"/>
                  </a:moveTo>
                  <a:cubicBezTo>
                    <a:pt x="21600" y="3984"/>
                    <a:pt x="16765" y="5133"/>
                    <a:pt x="10800" y="5133"/>
                  </a:cubicBezTo>
                  <a:cubicBezTo>
                    <a:pt x="4835" y="5133"/>
                    <a:pt x="0" y="3984"/>
                    <a:pt x="0" y="2566"/>
                  </a:cubicBezTo>
                  <a:cubicBezTo>
                    <a:pt x="0" y="1149"/>
                    <a:pt x="4835" y="0"/>
                    <a:pt x="10800" y="0"/>
                  </a:cubicBezTo>
                  <a:cubicBezTo>
                    <a:pt x="16765" y="0"/>
                    <a:pt x="21600" y="1149"/>
                    <a:pt x="21600" y="2566"/>
                  </a:cubicBezTo>
                  <a:lnTo>
                    <a:pt x="21600" y="19034"/>
                  </a:lnTo>
                  <a:cubicBezTo>
                    <a:pt x="21600" y="20451"/>
                    <a:pt x="16765" y="21600"/>
                    <a:pt x="10800" y="21600"/>
                  </a:cubicBezTo>
                  <a:cubicBezTo>
                    <a:pt x="4835" y="21600"/>
                    <a:pt x="0" y="20451"/>
                    <a:pt x="0" y="19034"/>
                  </a:cubicBezTo>
                  <a:lnTo>
                    <a:pt x="0" y="256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 the Symbol?</a:t>
            </a:r>
          </a:p>
        </p:txBody>
      </p:sp>
      <p:pic>
        <p:nvPicPr>
          <p:cNvPr id="476" name="Metalic Database symbol&#10;&#10;Picture 3" descr="Metalic Database symbol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327" y="1893844"/>
            <a:ext cx="1491820" cy="1652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Looks like Right Arrow 4"/>
          <p:cNvGrpSpPr/>
          <p:nvPr/>
        </p:nvGrpSpPr>
        <p:grpSpPr>
          <a:xfrm>
            <a:off x="3454718" y="2270903"/>
            <a:ext cx="1054581" cy="718150"/>
            <a:chOff x="0" y="0"/>
            <a:chExt cx="1054579" cy="718148"/>
          </a:xfrm>
        </p:grpSpPr>
        <p:sp>
          <p:nvSpPr>
            <p:cNvPr id="477" name="Arrow"/>
            <p:cNvSpPr/>
            <p:nvPr/>
          </p:nvSpPr>
          <p:spPr>
            <a:xfrm>
              <a:off x="0" y="0"/>
              <a:ext cx="1054580" cy="718149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</a:pPr>
            </a:p>
          </p:txBody>
        </p:sp>
        <p:sp>
          <p:nvSpPr>
            <p:cNvPr id="478" name="Looks Like?"/>
            <p:cNvSpPr txBox="1"/>
            <p:nvPr/>
          </p:nvSpPr>
          <p:spPr>
            <a:xfrm>
              <a:off x="-1" y="250362"/>
              <a:ext cx="875044" cy="217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1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Looks Like?</a:t>
              </a:r>
            </a:p>
          </p:txBody>
        </p:sp>
      </p:grpSp>
      <p:pic>
        <p:nvPicPr>
          <p:cNvPr id="480" name="Platters on a Disk Drive&#10;&#10;Picture 5" descr="Platters on a Disk Drive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5890" y="1757976"/>
            <a:ext cx="2790760" cy="185864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Platters on a Disk DriveTextBox 6"/>
          <p:cNvSpPr txBox="1"/>
          <p:nvPr/>
        </p:nvSpPr>
        <p:spPr>
          <a:xfrm>
            <a:off x="5046027" y="1434812"/>
            <a:ext cx="2090485" cy="302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Platters on a Disk Drive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Why the Symbol?, cont</a:t>
            </a:r>
          </a:p>
        </p:txBody>
      </p:sp>
      <p:sp>
        <p:nvSpPr>
          <p:cNvPr id="484" name="Content Placeholder 13"/>
          <p:cNvSpPr txBox="1"/>
          <p:nvPr>
            <p:ph type="body" sz="half" idx="1"/>
          </p:nvPr>
        </p:nvSpPr>
        <p:spPr>
          <a:xfrm>
            <a:off x="219129" y="3546828"/>
            <a:ext cx="4401312" cy="309067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i="1" sz="1600">
                <a:solidFill>
                  <a:srgbClr val="262626"/>
                </a:solidFill>
              </a:defRPr>
            </a:pPr>
            <a:r>
              <a:t>“...We must immediately...</a:t>
            </a:r>
            <a:r>
              <a:rPr b="1"/>
              <a:t>attack accounting problems</a:t>
            </a:r>
            <a:r>
              <a:t> under the philosophy of handling each business </a:t>
            </a:r>
            <a:r>
              <a:rPr b="1"/>
              <a:t>transaction as it occurs</a:t>
            </a:r>
            <a:r>
              <a:t>, rather than under the present condition of </a:t>
            </a:r>
            <a:r>
              <a:rPr b="1"/>
              <a:t>batching techniques</a:t>
            </a:r>
            <a:r>
              <a:t>....” </a:t>
            </a:r>
          </a:p>
          <a:p>
            <a:pPr marL="0" indent="0" algn="r">
              <a:spcBef>
                <a:spcPts val="300"/>
              </a:spcBef>
              <a:buSzTx/>
              <a:buNone/>
              <a:defRPr sz="1600">
                <a:solidFill>
                  <a:srgbClr val="262626"/>
                </a:solidFill>
              </a:defRPr>
            </a:pPr>
            <a:r>
              <a:t>-- F. J. Wesley IBM Senior Manager</a:t>
            </a:r>
          </a:p>
        </p:txBody>
      </p:sp>
      <p:pic>
        <p:nvPicPr>
          <p:cNvPr id="485" name="Many many platters stacked up &#10;&#10;Picture 5" descr="Many many platters stacked up 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1582" y="886904"/>
            <a:ext cx="2361332" cy="2862892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Many many platters stacked up TextBox 6"/>
          <p:cNvSpPr txBox="1"/>
          <p:nvPr/>
        </p:nvSpPr>
        <p:spPr>
          <a:xfrm>
            <a:off x="7180909" y="1695101"/>
            <a:ext cx="1813083" cy="1165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1956: IBM MODEL 350 RAMAC</a:t>
            </a:r>
          </a:p>
          <a:p>
            <a:pPr algn="ct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First Commercial Disk Drive</a:t>
            </a:r>
          </a:p>
          <a:p>
            <a:pPr algn="ct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5MB  @ 1 ton</a:t>
            </a:r>
          </a:p>
        </p:txBody>
      </p:sp>
      <p:sp>
        <p:nvSpPr>
          <p:cNvPr id="487" name="Many many platters stacked up Rectangle 7"/>
          <p:cNvSpPr txBox="1"/>
          <p:nvPr/>
        </p:nvSpPr>
        <p:spPr>
          <a:xfrm>
            <a:off x="4731582" y="3749795"/>
            <a:ext cx="2126418" cy="544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http://www.computerhistory.org/storageengine/first-commercial-hard-disk-drive-shipped</a:t>
            </a:r>
          </a:p>
        </p:txBody>
      </p:sp>
      <p:pic>
        <p:nvPicPr>
          <p:cNvPr id="488" name="Data base symbol&#10;&#10;Picture 10" descr="Data base symbol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327" y="1893844"/>
            <a:ext cx="1491820" cy="1652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Looks likeRight Arrow 11"/>
          <p:cNvGrpSpPr/>
          <p:nvPr/>
        </p:nvGrpSpPr>
        <p:grpSpPr>
          <a:xfrm>
            <a:off x="3454718" y="2270903"/>
            <a:ext cx="1054581" cy="718150"/>
            <a:chOff x="0" y="0"/>
            <a:chExt cx="1054579" cy="718148"/>
          </a:xfrm>
        </p:grpSpPr>
        <p:sp>
          <p:nvSpPr>
            <p:cNvPr id="489" name="Arrow"/>
            <p:cNvSpPr/>
            <p:nvPr/>
          </p:nvSpPr>
          <p:spPr>
            <a:xfrm>
              <a:off x="0" y="0"/>
              <a:ext cx="1054580" cy="718149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</a:pPr>
            </a:p>
          </p:txBody>
        </p:sp>
        <p:sp>
          <p:nvSpPr>
            <p:cNvPr id="490" name="Looks Like?"/>
            <p:cNvSpPr txBox="1"/>
            <p:nvPr/>
          </p:nvSpPr>
          <p:spPr>
            <a:xfrm>
              <a:off x="-1" y="250362"/>
              <a:ext cx="875044" cy="217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1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Looks Like?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Is This a Database?</a:t>
            </a:r>
          </a:p>
        </p:txBody>
      </p:sp>
      <p:sp>
        <p:nvSpPr>
          <p:cNvPr id="494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Rolodex</a:t>
            </a:r>
          </a:p>
          <a:p>
            <a:pPr/>
            <a:r>
              <a:t>Alphbetically ordered cards</a:t>
            </a:r>
          </a:p>
          <a:p>
            <a:pPr/>
            <a:r>
              <a:t>Indexed access by first letter</a:t>
            </a:r>
          </a:p>
        </p:txBody>
      </p:sp>
      <p:pic>
        <p:nvPicPr>
          <p:cNvPr id="495" name="Picture of a Rolodex&#10;&#10;Picture 3" descr="Picture of a Rolodex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7400" y="1200150"/>
            <a:ext cx="2425446" cy="2425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Is This a Database?, cont</a:t>
            </a:r>
          </a:p>
        </p:txBody>
      </p:sp>
      <p:sp>
        <p:nvSpPr>
          <p:cNvPr id="498" name="Content Placeholder 2"/>
          <p:cNvSpPr txBox="1"/>
          <p:nvPr>
            <p:ph type="body" idx="1"/>
          </p:nvPr>
        </p:nvSpPr>
        <p:spPr>
          <a:xfrm>
            <a:off x="2667000" y="1060703"/>
            <a:ext cx="6248400" cy="3090673"/>
          </a:xfrm>
          <a:prstGeom prst="rect">
            <a:avLst/>
          </a:prstGeom>
        </p:spPr>
        <p:txBody>
          <a:bodyPr/>
          <a:lstStyle/>
          <a:p>
            <a:pPr/>
            <a:r>
              <a:t>A database + “business logic” + user interface?</a:t>
            </a:r>
          </a:p>
        </p:txBody>
      </p:sp>
      <p:pic>
        <p:nvPicPr>
          <p:cNvPr id="4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205" y="1060703"/>
            <a:ext cx="2020985" cy="411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Phone on Tindr&#10;&#10;Picture 4" descr="iPhone on Tindr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058" y="1559857"/>
            <a:ext cx="1745366" cy="310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Database on fire&#10;&#10;Picture 5" descr="Database on fire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1209" y="0"/>
            <a:ext cx="524257" cy="692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Is This a Database? Part 3</a:t>
            </a:r>
          </a:p>
        </p:txBody>
      </p:sp>
      <p:sp>
        <p:nvSpPr>
          <p:cNvPr id="504" name="Content Placeholder 7"/>
          <p:cNvSpPr txBox="1"/>
          <p:nvPr>
            <p:ph type="body" idx="1"/>
          </p:nvPr>
        </p:nvSpPr>
        <p:spPr>
          <a:xfrm>
            <a:off x="2313188" y="1060703"/>
            <a:ext cx="6602212" cy="30906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Airline reservation systems were one of the earliest pervasive consumer uses of database systems.</a:t>
            </a:r>
          </a:p>
          <a:p>
            <a:pPr lvl="1" marL="742950" indent="-285750">
              <a:spcBef>
                <a:spcPts val="400"/>
              </a:spcBef>
              <a:defRPr sz="2000"/>
            </a:pPr>
            <a:r>
              <a:t>IBM/American Airlines’ SABRE system, 1964.</a:t>
            </a:r>
            <a:endParaRPr sz="2600"/>
          </a:p>
          <a:p>
            <a:pPr lvl="2" marL="1143000" indent="-228600">
              <a:spcBef>
                <a:spcPts val="400"/>
              </a:spcBef>
              <a:defRPr sz="2000"/>
            </a:pPr>
            <a:r>
              <a:t>“Semi-Automated Business Research Environment”</a:t>
            </a:r>
            <a:endParaRPr sz="2400"/>
          </a:p>
          <a:p>
            <a:pPr lvl="1" marL="742950" indent="-285750">
              <a:spcBef>
                <a:spcPts val="400"/>
              </a:spcBef>
              <a:defRPr sz="2000"/>
            </a:pPr>
            <a:r>
              <a:t>Travelocity.com a direct descendant of SABRE</a:t>
            </a:r>
            <a:endParaRPr sz="2600"/>
          </a:p>
          <a:p>
            <a:pPr lvl="2" marL="1143000" indent="-228600">
              <a:spcBef>
                <a:spcPts val="400"/>
              </a:spcBef>
              <a:defRPr sz="1800"/>
            </a:pPr>
            <a:r>
              <a:t>Acquired by Expedia, 1/2015</a:t>
            </a:r>
          </a:p>
        </p:txBody>
      </p:sp>
      <p:grpSp>
        <p:nvGrpSpPr>
          <p:cNvPr id="509" name="iPhone using appGroup 8"/>
          <p:cNvGrpSpPr/>
          <p:nvPr/>
        </p:nvGrpSpPr>
        <p:grpSpPr>
          <a:xfrm>
            <a:off x="292205" y="1060703"/>
            <a:ext cx="2020985" cy="4114384"/>
            <a:chOff x="0" y="0"/>
            <a:chExt cx="2020984" cy="4114382"/>
          </a:xfrm>
        </p:grpSpPr>
        <p:pic>
          <p:nvPicPr>
            <p:cNvPr id="505" name="iPhone using App&#10;&#10;Picture 4" descr="iPhone using App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0854" y="499152"/>
              <a:ext cx="1745365" cy="3104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8" name="i{hone searching flight infoGroup 2"/>
            <p:cNvGrpSpPr/>
            <p:nvPr/>
          </p:nvGrpSpPr>
          <p:grpSpPr>
            <a:xfrm>
              <a:off x="0" y="0"/>
              <a:ext cx="2020985" cy="4114383"/>
              <a:chOff x="0" y="0"/>
              <a:chExt cx="2020984" cy="4114382"/>
            </a:xfrm>
          </p:grpSpPr>
          <p:pic>
            <p:nvPicPr>
              <p:cNvPr id="506" name="Picture 2" descr="Picture 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020985" cy="41143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7" name="iPhone using app&#10;&#10;Picture 6" descr="iPhone using appPicture 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4914" y="461628"/>
                <a:ext cx="1791156" cy="31793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What is a Database?</a:t>
            </a:r>
          </a:p>
        </p:txBody>
      </p:sp>
      <p:sp>
        <p:nvSpPr>
          <p:cNvPr id="512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Let’s not split hairs.</a:t>
            </a:r>
          </a:p>
          <a:p>
            <a:pPr lvl="1" marL="742950" indent="-285750">
              <a:defRPr i="1" sz="2600"/>
            </a:pPr>
            <a:r>
              <a:t>A database is a large, organized collection of data.</a:t>
            </a:r>
          </a:p>
          <a:p>
            <a:pPr/>
            <a:r>
              <a:t>Sometimes confused with a Database Management System (DBMS)</a:t>
            </a:r>
          </a:p>
          <a:p>
            <a:pPr lvl="1" marL="742950" indent="-285750">
              <a:defRPr i="1" sz="2600"/>
            </a:pPr>
            <a:r>
              <a:t>A DBMS is software that </a:t>
            </a:r>
            <a:r>
              <a:rPr b="1"/>
              <a:t>stores, manages, </a:t>
            </a:r>
            <a:r>
              <a:t>and facilitates </a:t>
            </a:r>
            <a:r>
              <a:rPr b="1"/>
              <a:t>access</a:t>
            </a:r>
            <a:r>
              <a:t> to data.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Relational DBMSs</a:t>
            </a:r>
          </a:p>
        </p:txBody>
      </p:sp>
      <p:sp>
        <p:nvSpPr>
          <p:cNvPr id="515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87324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defRPr sz="2500"/>
            </a:pPr>
            <a:r>
              <a:t>Traditionally DBMS referred to relational databases</a:t>
            </a:r>
          </a:p>
          <a:p>
            <a:pPr marL="342900" indent="-342900">
              <a:lnSpc>
                <a:spcPct val="90000"/>
              </a:lnSpc>
              <a:spcBef>
                <a:spcPts val="10000"/>
              </a:spcBef>
              <a:defRPr b="1" sz="2500"/>
            </a:pPr>
            <a:r>
              <a:t>RDBMS</a:t>
            </a:r>
            <a:r>
              <a:rPr b="0"/>
              <a:t> is a more appropriate term</a:t>
            </a:r>
          </a:p>
          <a:p>
            <a:pPr marL="342900" indent="-342900">
              <a:lnSpc>
                <a:spcPct val="90000"/>
              </a:lnSpc>
              <a:defRPr b="1" sz="2500"/>
            </a:pPr>
            <a:r>
              <a:t>SQL</a:t>
            </a:r>
            <a:r>
              <a:rPr b="0"/>
              <a:t> data description and manipulation language</a:t>
            </a:r>
          </a:p>
          <a:p>
            <a:pPr marL="342900" indent="-342900">
              <a:lnSpc>
                <a:spcPct val="90000"/>
              </a:lnSpc>
              <a:defRPr b="1" sz="2500"/>
            </a:pPr>
            <a:r>
              <a:t>ACID</a:t>
            </a:r>
            <a:r>
              <a:rPr b="0"/>
              <a:t> transaction consistency </a:t>
            </a:r>
          </a:p>
          <a:p>
            <a:pPr marL="342900" indent="-342900">
              <a:lnSpc>
                <a:spcPct val="90000"/>
              </a:lnSpc>
              <a:defRPr b="1" sz="2500"/>
            </a:pPr>
            <a:r>
              <a:t>Durable </a:t>
            </a:r>
            <a:r>
              <a:rPr b="0"/>
              <a:t>writes (prevent data loss)</a:t>
            </a:r>
          </a:p>
          <a:p>
            <a:pPr marL="342900" indent="-342900">
              <a:lnSpc>
                <a:spcPct val="90000"/>
              </a:lnSpc>
              <a:defRPr b="1" sz="2500"/>
            </a:pPr>
            <a:r>
              <a:t>Mature</a:t>
            </a:r>
            <a:r>
              <a:rPr b="0"/>
              <a:t> technologies </a:t>
            </a:r>
            <a:r>
              <a:rPr b="0"/>
              <a:t>…</a:t>
            </a:r>
          </a:p>
        </p:txBody>
      </p:sp>
      <p:grpSp>
        <p:nvGrpSpPr>
          <p:cNvPr id="521" name="Logos Group 3"/>
          <p:cNvGrpSpPr/>
          <p:nvPr/>
        </p:nvGrpSpPr>
        <p:grpSpPr>
          <a:xfrm>
            <a:off x="1541231" y="1428749"/>
            <a:ext cx="6079826" cy="974967"/>
            <a:chOff x="0" y="0"/>
            <a:chExt cx="6079825" cy="974965"/>
          </a:xfrm>
        </p:grpSpPr>
        <p:pic>
          <p:nvPicPr>
            <p:cNvPr id="516" name="SQL Server Logo&#10;&#10;Picture 4" descr="SQL Server Logo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9837" y="69129"/>
              <a:ext cx="1077637" cy="874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PostgrSQL logo&#10;&#10;Picture 5" descr="PostgrSQL logo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55477" y="1932"/>
              <a:ext cx="1097301" cy="973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SQLite Logo&#10;&#10;Picture 6" descr="SQLite Logo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20780" y="323690"/>
              <a:ext cx="1359046" cy="644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Oracle Logo&#10;&#10;Picture 9" descr="Oracle LogoPicture 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1931"/>
              <a:ext cx="935951" cy="935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Terdata Logo&#10;&#10;Picture 8" descr="Terdata Logo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3952" y="-1"/>
              <a:ext cx="937882" cy="937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ontent Placeholder 2"/>
          <p:cNvSpPr txBox="1"/>
          <p:nvPr/>
        </p:nvSpPr>
        <p:spPr>
          <a:xfrm>
            <a:off x="381000" y="285749"/>
            <a:ext cx="8305800" cy="37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2879" indent="-91439">
              <a:lnSpc>
                <a:spcPct val="90000"/>
              </a:lnSpc>
              <a:spcBef>
                <a:spcPts val="1200"/>
              </a:spcBef>
              <a:defRPr b="1" sz="2800">
                <a:solidFill>
                  <a:srgbClr val="990000"/>
                </a:solidFill>
              </a:defRPr>
            </a:pPr>
            <a:r>
              <a:t>Key concepts</a:t>
            </a:r>
            <a:endParaRPr sz="3200"/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984807"/>
                </a:solidFill>
              </a:defRPr>
            </a:pPr>
            <a:r>
              <a:t> </a:t>
            </a:r>
            <a:r>
              <a:rPr>
                <a:solidFill>
                  <a:srgbClr val="0000FF"/>
                </a:solidFill>
              </a:rPr>
              <a:t>Data model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Schema versus data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Data definition language (DDL)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Data manipulation or query language (DML)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Ranking of DBMS Technologies 2018</a:t>
            </a:r>
          </a:p>
        </p:txBody>
      </p:sp>
      <p:pic>
        <p:nvPicPr>
          <p:cNvPr id="524" name="Ranks&#10;&#10;Picture 3" descr="Ranks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183848"/>
            <a:ext cx="7840254" cy="2836616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LinkRectangle 4"/>
          <p:cNvSpPr txBox="1"/>
          <p:nvPr/>
        </p:nvSpPr>
        <p:spPr>
          <a:xfrm>
            <a:off x="397475" y="4603581"/>
            <a:ext cx="2593519" cy="27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http://db-engines.com/en/ranking</a:t>
            </a:r>
          </a:p>
        </p:txBody>
      </p:sp>
      <p:sp>
        <p:nvSpPr>
          <p:cNvPr id="526" name="QuoteTextBox 5"/>
          <p:cNvSpPr txBox="1"/>
          <p:nvPr/>
        </p:nvSpPr>
        <p:spPr>
          <a:xfrm>
            <a:off x="380999" y="4095750"/>
            <a:ext cx="5970375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Based on #mentions (e.g., stack overflow), google trends, job postings, profile data on LinkedIn, tweets 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Relational Database Market</a:t>
            </a:r>
          </a:p>
        </p:txBody>
      </p:sp>
      <p:pic>
        <p:nvPicPr>
          <p:cNvPr id="529" name="Graph&#10;&#10;Picture 4" descr="GraphPicture 4"/>
          <p:cNvPicPr>
            <a:picLocks noChangeAspect="1"/>
          </p:cNvPicPr>
          <p:nvPr/>
        </p:nvPicPr>
        <p:blipFill>
          <a:blip r:embed="rId3">
            <a:extLst/>
          </a:blip>
          <a:srcRect l="0" t="11752" r="0" b="0"/>
          <a:stretch>
            <a:fillRect/>
          </a:stretch>
        </p:blipFill>
        <p:spPr>
          <a:xfrm>
            <a:off x="1394283" y="1191718"/>
            <a:ext cx="6708679" cy="3440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2" name="Big MarketRectangle 5"/>
          <p:cNvGrpSpPr/>
          <p:nvPr/>
        </p:nvGrpSpPr>
        <p:grpSpPr>
          <a:xfrm>
            <a:off x="3766475" y="2678554"/>
            <a:ext cx="3807305" cy="1034322"/>
            <a:chOff x="0" y="0"/>
            <a:chExt cx="3807304" cy="1034320"/>
          </a:xfrm>
        </p:grpSpPr>
        <p:sp>
          <p:nvSpPr>
            <p:cNvPr id="530" name="Rectangle"/>
            <p:cNvSpPr/>
            <p:nvPr/>
          </p:nvSpPr>
          <p:spPr>
            <a:xfrm>
              <a:off x="-1" y="0"/>
              <a:ext cx="3807306" cy="1034321"/>
            </a:xfrm>
            <a:prstGeom prst="rect">
              <a:avLst/>
            </a:prstGeom>
            <a:solidFill>
              <a:schemeClr val="accent2"/>
            </a:solidFill>
            <a:ln w="25400" cap="flat">
              <a:solidFill>
                <a:srgbClr val="323B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>
                  <a:solidFill>
                    <a:schemeClr val="accent4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531" name="Big Market &gt; 41B"/>
            <p:cNvSpPr txBox="1"/>
            <p:nvPr/>
          </p:nvSpPr>
          <p:spPr>
            <a:xfrm>
              <a:off x="-1" y="241087"/>
              <a:ext cx="3807306" cy="552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3300">
                  <a:solidFill>
                    <a:schemeClr val="accent4">
                      <a:lumOff val="44000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Big Market &gt; 41B</a:t>
              </a:r>
            </a:p>
          </p:txBody>
        </p:sp>
      </p:grpSp>
      <p:sp>
        <p:nvSpPr>
          <p:cNvPr id="533" name="LinkRectangle 2"/>
          <p:cNvSpPr txBox="1"/>
          <p:nvPr/>
        </p:nvSpPr>
        <p:spPr>
          <a:xfrm>
            <a:off x="0" y="4881889"/>
            <a:ext cx="758867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/>
            </a:lvl1pPr>
          </a:lstStyle>
          <a:p>
            <a:pPr/>
            <a:r>
              <a:t>http://www.infoworld.com/article/2916057/open-source-software/open-source-threatens-to-eat-the-database-market.html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raph&#10;&#10;Picture 4" descr="GraphPicture 4"/>
          <p:cNvPicPr>
            <a:picLocks noChangeAspect="1"/>
          </p:cNvPicPr>
          <p:nvPr/>
        </p:nvPicPr>
        <p:blipFill>
          <a:blip r:embed="rId3">
            <a:extLst/>
          </a:blip>
          <a:srcRect l="0" t="11752" r="0" b="0"/>
          <a:stretch>
            <a:fillRect/>
          </a:stretch>
        </p:blipFill>
        <p:spPr>
          <a:xfrm>
            <a:off x="1394283" y="1191718"/>
            <a:ext cx="6708679" cy="3440244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GraphRectangle 15"/>
          <p:cNvSpPr/>
          <p:nvPr/>
        </p:nvSpPr>
        <p:spPr>
          <a:xfrm>
            <a:off x="1000497" y="957028"/>
            <a:ext cx="7454735" cy="3781227"/>
          </a:xfrm>
          <a:prstGeom prst="rect">
            <a:avLst/>
          </a:prstGeom>
          <a:solidFill>
            <a:schemeClr val="accent4">
              <a:lumOff val="44000"/>
              <a:alpha val="82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defTabSz="685800">
              <a:tabLst>
                <a:tab pos="266700" algn="l"/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</a:tabLst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41" name="Sppech BubleRounded Rectangular Callout 2"/>
          <p:cNvGrpSpPr/>
          <p:nvPr/>
        </p:nvGrpSpPr>
        <p:grpSpPr>
          <a:xfrm>
            <a:off x="3184311" y="957028"/>
            <a:ext cx="3230485" cy="1000594"/>
            <a:chOff x="0" y="0"/>
            <a:chExt cx="3230484" cy="1000592"/>
          </a:xfrm>
        </p:grpSpPr>
        <p:sp>
          <p:nvSpPr>
            <p:cNvPr id="539" name="Shape"/>
            <p:cNvSpPr/>
            <p:nvPr/>
          </p:nvSpPr>
          <p:spPr>
            <a:xfrm>
              <a:off x="0" y="0"/>
              <a:ext cx="3230485" cy="100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499" y="0"/>
                    <a:pt x="1115" y="0"/>
                  </a:cubicBezTo>
                  <a:lnTo>
                    <a:pt x="10831" y="0"/>
                  </a:lnTo>
                  <a:lnTo>
                    <a:pt x="17452" y="0"/>
                  </a:lnTo>
                  <a:cubicBezTo>
                    <a:pt x="18068" y="0"/>
                    <a:pt x="18567" y="1612"/>
                    <a:pt x="18567" y="3600"/>
                  </a:cubicBezTo>
                  <a:lnTo>
                    <a:pt x="18567" y="12600"/>
                  </a:lnTo>
                  <a:lnTo>
                    <a:pt x="21600" y="21332"/>
                  </a:lnTo>
                  <a:lnTo>
                    <a:pt x="18567" y="18000"/>
                  </a:lnTo>
                  <a:lnTo>
                    <a:pt x="18567" y="18000"/>
                  </a:lnTo>
                  <a:cubicBezTo>
                    <a:pt x="18567" y="19988"/>
                    <a:pt x="18068" y="21600"/>
                    <a:pt x="17452" y="21600"/>
                  </a:cubicBezTo>
                  <a:lnTo>
                    <a:pt x="1115" y="21600"/>
                  </a:lnTo>
                  <a:cubicBezTo>
                    <a:pt x="499" y="21600"/>
                    <a:pt x="0" y="19988"/>
                    <a:pt x="0" y="18000"/>
                  </a:cubicBezTo>
                  <a:lnTo>
                    <a:pt x="0" y="18000"/>
                  </a:lnTo>
                  <a:lnTo>
                    <a:pt x="0" y="12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Off val="44000"/>
                  </a:schemeClr>
                </a:gs>
                <a:gs pos="35000">
                  <a:schemeClr val="accent4">
                    <a:lumOff val="44000"/>
                  </a:schemeClr>
                </a:gs>
                <a:gs pos="100000">
                  <a:schemeClr val="accent4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</a:pPr>
            </a:p>
          </p:txBody>
        </p:sp>
        <p:sp>
          <p:nvSpPr>
            <p:cNvPr id="540" name="What is happening here?"/>
            <p:cNvSpPr txBox="1"/>
            <p:nvPr/>
          </p:nvSpPr>
          <p:spPr>
            <a:xfrm>
              <a:off x="48844" y="152240"/>
              <a:ext cx="2679240" cy="696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What is happening here?</a:t>
              </a:r>
            </a:p>
          </p:txBody>
        </p:sp>
      </p:grpSp>
      <p:grpSp>
        <p:nvGrpSpPr>
          <p:cNvPr id="548" name="Highlighted Hadoop and No SQLGroup 12"/>
          <p:cNvGrpSpPr/>
          <p:nvPr/>
        </p:nvGrpSpPr>
        <p:grpSpPr>
          <a:xfrm>
            <a:off x="2081720" y="1994170"/>
            <a:ext cx="4838602" cy="778214"/>
            <a:chOff x="0" y="0"/>
            <a:chExt cx="4838601" cy="778212"/>
          </a:xfrm>
        </p:grpSpPr>
        <p:sp>
          <p:nvSpPr>
            <p:cNvPr id="542" name="Rectangle 3"/>
            <p:cNvSpPr/>
            <p:nvPr/>
          </p:nvSpPr>
          <p:spPr>
            <a:xfrm>
              <a:off x="-1" y="739302"/>
              <a:ext cx="374515" cy="38911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43" name="Rectangle 7"/>
            <p:cNvSpPr/>
            <p:nvPr/>
          </p:nvSpPr>
          <p:spPr>
            <a:xfrm>
              <a:off x="904672" y="634730"/>
              <a:ext cx="347764" cy="60799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44" name="Rectangle 8"/>
            <p:cNvSpPr/>
            <p:nvPr/>
          </p:nvSpPr>
          <p:spPr>
            <a:xfrm>
              <a:off x="1792320" y="491246"/>
              <a:ext cx="367219" cy="77821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45" name="Rectangle 9"/>
            <p:cNvSpPr/>
            <p:nvPr/>
          </p:nvSpPr>
          <p:spPr>
            <a:xfrm>
              <a:off x="2686356" y="330740"/>
              <a:ext cx="367219" cy="107005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46" name="Rectangle 10"/>
            <p:cNvSpPr/>
            <p:nvPr/>
          </p:nvSpPr>
          <p:spPr>
            <a:xfrm>
              <a:off x="3578869" y="170198"/>
              <a:ext cx="367219" cy="127721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47" name="Rectangle 11"/>
            <p:cNvSpPr/>
            <p:nvPr/>
          </p:nvSpPr>
          <p:spPr>
            <a:xfrm>
              <a:off x="4471383" y="-1"/>
              <a:ext cx="367219" cy="141016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85800"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sp>
        <p:nvSpPr>
          <p:cNvPr id="549" name="TextBox 14"/>
          <p:cNvSpPr txBox="1"/>
          <p:nvPr/>
        </p:nvSpPr>
        <p:spPr>
          <a:xfrm>
            <a:off x="3915838" y="4015771"/>
            <a:ext cx="1635570" cy="302007"/>
          </a:xfrm>
          <a:prstGeom prst="rect">
            <a:avLst/>
          </a:prstGeom>
          <a:solidFill>
            <a:schemeClr val="accent4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Hadoop &amp; NoSQL</a:t>
            </a:r>
          </a:p>
        </p:txBody>
      </p:sp>
      <p:sp>
        <p:nvSpPr>
          <p:cNvPr id="550" name="Emphasis on Hadoop and No SQLRectangle 13"/>
          <p:cNvSpPr/>
          <p:nvPr/>
        </p:nvSpPr>
        <p:spPr>
          <a:xfrm>
            <a:off x="3798196" y="4097777"/>
            <a:ext cx="151689" cy="141017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defTabSz="685800">
              <a:tabLst>
                <a:tab pos="266700" algn="l"/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</a:tabLst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55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Relational Database Market, cont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Market Trends</a:t>
            </a:r>
          </a:p>
        </p:txBody>
      </p:sp>
      <p:sp>
        <p:nvSpPr>
          <p:cNvPr id="556" name="Content Placeholder 2"/>
          <p:cNvSpPr txBox="1"/>
          <p:nvPr>
            <p:ph type="body" idx="1"/>
          </p:nvPr>
        </p:nvSpPr>
        <p:spPr>
          <a:xfrm>
            <a:off x="246888" y="1060703"/>
            <a:ext cx="6306312" cy="387324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defRPr sz="1700"/>
            </a:pPr>
            <a:r>
              <a:t>Cloud DBMS disrupting on-premises vendors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Cloud is less relational-centric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But fastest-growing services at AWS are RDBMSs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1700"/>
            </a:pPr>
            <a:r>
              <a:t>“One size doesn’t fit all”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Main-memory DBMS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Graph DBMS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TimeSeries DBMS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Key-Value Stores (NoSQL)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Analytics Platforms (Spark, Hadoop)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1700"/>
            </a:pPr>
            <a:r>
              <a:t>Tools for working with data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Business Intelligence (charting tools)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Data Science platforms</a:t>
            </a:r>
          </a:p>
          <a:p>
            <a:pPr lvl="1" marL="742950" indent="-285750">
              <a:lnSpc>
                <a:spcPct val="80000"/>
              </a:lnSpc>
              <a:spcBef>
                <a:spcPts val="300"/>
              </a:spcBef>
              <a:defRPr sz="1600"/>
            </a:pPr>
            <a:r>
              <a:t>Data preparation and next-generation data integration (ETL)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Reasons for Change</a:t>
            </a:r>
          </a:p>
        </p:txBody>
      </p:sp>
      <p:sp>
        <p:nvSpPr>
          <p:cNvPr id="559" name="Content Placeholder 2"/>
          <p:cNvSpPr txBox="1"/>
          <p:nvPr>
            <p:ph type="body" idx="1"/>
          </p:nvPr>
        </p:nvSpPr>
        <p:spPr>
          <a:xfrm>
            <a:off x="246888" y="1428750"/>
            <a:ext cx="8668512" cy="27226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b="1"/>
            </a:pPr>
            <a:r>
              <a:t>Hardware</a:t>
            </a:r>
            <a:r>
              <a:rPr b="0"/>
              <a:t> trends: </a:t>
            </a:r>
            <a:r>
              <a:rPr b="0" i="1"/>
              <a:t>RAM</a:t>
            </a:r>
            <a:r>
              <a:rPr b="0"/>
              <a:t>, </a:t>
            </a:r>
            <a:r>
              <a:rPr b="0" i="1"/>
              <a:t>SSDs, NVRAM, GPUs, </a:t>
            </a:r>
            <a:r>
              <a:rPr b="0" i="1"/>
              <a:t>…</a:t>
            </a:r>
            <a:endParaRPr i="1"/>
          </a:p>
          <a:p>
            <a:pPr>
              <a:spcBef>
                <a:spcPts val="0"/>
              </a:spcBef>
              <a:defRPr b="1"/>
            </a:pPr>
            <a:r>
              <a:t>Platform</a:t>
            </a:r>
            <a:r>
              <a:rPr b="0"/>
              <a:t> trends: cloud and elastic computing</a:t>
            </a:r>
          </a:p>
          <a:p>
            <a:pPr>
              <a:spcBef>
                <a:spcPts val="0"/>
              </a:spcBef>
            </a:pPr>
            <a:r>
              <a:t>Need to </a:t>
            </a:r>
            <a:r>
              <a:rPr b="1"/>
              <a:t>scale</a:t>
            </a:r>
            <a:r>
              <a:t>: </a:t>
            </a:r>
            <a:r>
              <a:rPr i="1"/>
              <a:t>storage</a:t>
            </a:r>
            <a:r>
              <a:t> and </a:t>
            </a:r>
            <a:r>
              <a:rPr i="1"/>
              <a:t>transactions</a:t>
            </a:r>
            <a:endParaRPr i="1"/>
          </a:p>
          <a:p>
            <a:pPr>
              <a:spcBef>
                <a:spcPts val="0"/>
              </a:spcBef>
            </a:pPr>
            <a:r>
              <a:t>New </a:t>
            </a:r>
            <a:r>
              <a:rPr b="1"/>
              <a:t>data-types</a:t>
            </a:r>
            <a:r>
              <a:t>: </a:t>
            </a:r>
            <a:r>
              <a:rPr i="1"/>
              <a:t>text</a:t>
            </a:r>
            <a:r>
              <a:t>, </a:t>
            </a:r>
            <a:r>
              <a:rPr i="1"/>
              <a:t>json</a:t>
            </a:r>
            <a:r>
              <a:t>, </a:t>
            </a:r>
            <a:r>
              <a:rPr i="1"/>
              <a:t>image, video</a:t>
            </a:r>
            <a:r>
              <a:t>…</a:t>
            </a:r>
          </a:p>
          <a:p>
            <a:pPr>
              <a:spcBef>
                <a:spcPts val="0"/>
              </a:spcBef>
            </a:pPr>
            <a:r>
              <a:t>New </a:t>
            </a:r>
            <a:r>
              <a:rPr b="1"/>
              <a:t>workloads</a:t>
            </a:r>
            <a:r>
              <a:t>: </a:t>
            </a:r>
            <a:r>
              <a:rPr i="1"/>
              <a:t>machine learning </a:t>
            </a:r>
            <a:r>
              <a:t>&amp; advanced </a:t>
            </a:r>
            <a:r>
              <a:rPr i="1"/>
              <a:t>analytics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Change = Opportunity!</a:t>
            </a:r>
          </a:p>
        </p:txBody>
      </p:sp>
      <p:sp>
        <p:nvSpPr>
          <p:cNvPr id="562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The DBMS world is rapidly changing</a:t>
            </a:r>
          </a:p>
          <a:p>
            <a:pPr lvl="1" marL="742950" indent="-285750">
              <a:defRPr sz="2600"/>
            </a:pPr>
            <a:r>
              <a:t>Our textbook is rather out of date (2003!)</a:t>
            </a:r>
          </a:p>
          <a:p>
            <a:pPr/>
            <a:r>
              <a:t>Opportunity!</a:t>
            </a:r>
          </a:p>
          <a:p>
            <a:pPr lvl="1" marL="742950" indent="-285750">
              <a:defRPr sz="2600"/>
            </a:pPr>
            <a:r>
              <a:t>You can shape the future of DBMSs</a:t>
            </a:r>
          </a:p>
          <a:p>
            <a:pPr>
              <a:spcBef>
                <a:spcPts val="2000"/>
              </a:spcBef>
            </a:pPr>
            <a:r>
              <a:t>We will not learn the textbook.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Instead</a:t>
            </a:r>
            <a:r>
              <a:t>…</a:t>
            </a:r>
          </a:p>
        </p:txBody>
      </p:sp>
      <p:sp>
        <p:nvSpPr>
          <p:cNvPr id="565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Focus: </a:t>
            </a:r>
            <a:r>
              <a:rPr b="1"/>
              <a:t>Foundational System Principles</a:t>
            </a:r>
            <a:endParaRPr b="1"/>
          </a:p>
          <a:p>
            <a:pPr lvl="1" marL="742950" indent="-285750">
              <a:defRPr sz="2600"/>
            </a:pPr>
            <a:r>
              <a:t>Reusable ideas and components</a:t>
            </a:r>
          </a:p>
          <a:p>
            <a:pPr lvl="1" marL="742950" indent="-285750">
              <a:defRPr sz="2600"/>
            </a:pPr>
            <a:r>
              <a:t>Compositional approach</a:t>
            </a:r>
          </a:p>
          <a:p>
            <a:pPr>
              <a:spcBef>
                <a:spcPts val="1500"/>
              </a:spcBef>
            </a:pPr>
            <a:r>
              <a:t>Goal:</a:t>
            </a:r>
          </a:p>
          <a:p>
            <a:pPr lvl="1" marL="742950" indent="-285750">
              <a:defRPr sz="2600"/>
            </a:pPr>
            <a:r>
              <a:t>You will be able to </a:t>
            </a:r>
            <a:r>
              <a:rPr b="1"/>
              <a:t>use</a:t>
            </a:r>
            <a:r>
              <a:t> existing &amp; </a:t>
            </a:r>
            <a:r>
              <a:rPr b="1"/>
              <a:t>build new </a:t>
            </a:r>
            <a:r>
              <a:t>DBMS technologies!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You will learn...</a:t>
            </a:r>
          </a:p>
        </p:txBody>
      </p:sp>
      <p:sp>
        <p:nvSpPr>
          <p:cNvPr id="568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defRPr sz="2500"/>
            </a:pPr>
            <a:r>
              <a:t>Data Oriented Programming with SQL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t>Foundations of Data System Design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400"/>
            </a:pPr>
            <a:r>
              <a:t>Storage, indexing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400"/>
            </a:pPr>
            <a:r>
              <a:t>Query processing and optimization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t>Transactions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400"/>
            </a:pPr>
            <a:r>
              <a:t>Concurrency, Consistency, Recovery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t>Data Modeling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400"/>
            </a:pPr>
            <a:r>
              <a:t>Application-level representations of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Principles</a:t>
            </a:r>
          </a:p>
        </p:txBody>
      </p:sp>
      <p:sp>
        <p:nvSpPr>
          <p:cNvPr id="57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/>
            <a:r>
              <a:t>Data Independence</a:t>
            </a:r>
          </a:p>
          <a:p>
            <a:pPr/>
            <a:r>
              <a:t>Declarative Programming</a:t>
            </a:r>
          </a:p>
          <a:p>
            <a:pPr/>
            <a:r>
              <a:t>Rendezvous in Time and Space</a:t>
            </a:r>
          </a:p>
          <a:p>
            <a:pPr/>
            <a:r>
              <a:t>Isolation and consistency</a:t>
            </a:r>
          </a:p>
          <a:p>
            <a:pPr/>
            <a:r>
              <a:t>Data representations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Systems</a:t>
            </a:r>
          </a:p>
        </p:txBody>
      </p:sp>
      <p:sp>
        <p:nvSpPr>
          <p:cNvPr id="574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</a:lstStyle>
          <a:p>
            <a:pPr/>
            <a:r>
              <a:t>We will examine various levels of a DBMS</a:t>
            </a:r>
          </a:p>
        </p:txBody>
      </p:sp>
      <p:grpSp>
        <p:nvGrpSpPr>
          <p:cNvPr id="605" name="DBMS StackGroup 15"/>
          <p:cNvGrpSpPr/>
          <p:nvPr/>
        </p:nvGrpSpPr>
        <p:grpSpPr>
          <a:xfrm>
            <a:off x="762000" y="1785184"/>
            <a:ext cx="5605473" cy="3358317"/>
            <a:chOff x="0" y="0"/>
            <a:chExt cx="5605472" cy="3358315"/>
          </a:xfrm>
        </p:grpSpPr>
        <p:grpSp>
          <p:nvGrpSpPr>
            <p:cNvPr id="577" name="Rectangle 3"/>
            <p:cNvGrpSpPr/>
            <p:nvPr/>
          </p:nvGrpSpPr>
          <p:grpSpPr>
            <a:xfrm>
              <a:off x="1" y="1215819"/>
              <a:ext cx="2405021" cy="463339"/>
              <a:chOff x="0" y="0"/>
              <a:chExt cx="2405020" cy="463337"/>
            </a:xfrm>
          </p:grpSpPr>
          <p:sp>
            <p:nvSpPr>
              <p:cNvPr id="575" name="Rectangle"/>
              <p:cNvSpPr/>
              <p:nvPr/>
            </p:nvSpPr>
            <p:spPr>
              <a:xfrm>
                <a:off x="-1" y="0"/>
                <a:ext cx="2405022" cy="463338"/>
              </a:xfrm>
              <a:prstGeom prst="rect">
                <a:avLst/>
              </a:prstGeom>
              <a:gradFill flip="none" rotWithShape="1">
                <a:gsLst>
                  <a:gs pos="0">
                    <a:srgbClr val="000000"/>
                  </a:gs>
                  <a:gs pos="80000">
                    <a:srgbClr val="CE687E"/>
                  </a:gs>
                  <a:gs pos="100000">
                    <a:srgbClr val="AACD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76" name="Concurrency Control"/>
              <p:cNvSpPr txBox="1"/>
              <p:nvPr/>
            </p:nvSpPr>
            <p:spPr>
              <a:xfrm>
                <a:off x="-1" y="86838"/>
                <a:ext cx="2405022" cy="289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Concurrency Control</a:t>
                </a:r>
              </a:p>
            </p:txBody>
          </p:sp>
        </p:grpSp>
        <p:grpSp>
          <p:nvGrpSpPr>
            <p:cNvPr id="580" name="Rectangle 4"/>
            <p:cNvGrpSpPr/>
            <p:nvPr/>
          </p:nvGrpSpPr>
          <p:grpSpPr>
            <a:xfrm>
              <a:off x="0" y="1696782"/>
              <a:ext cx="2405021" cy="454482"/>
              <a:chOff x="0" y="0"/>
              <a:chExt cx="2405020" cy="454481"/>
            </a:xfrm>
          </p:grpSpPr>
          <p:sp>
            <p:nvSpPr>
              <p:cNvPr id="578" name="Rectangle"/>
              <p:cNvSpPr/>
              <p:nvPr/>
            </p:nvSpPr>
            <p:spPr>
              <a:xfrm>
                <a:off x="-1" y="-1"/>
                <a:ext cx="2405022" cy="454483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80000">
                    <a:srgbClr val="CCE1DF"/>
                  </a:gs>
                  <a:gs pos="100000">
                    <a:srgbClr val="EEF5F4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79" name="Recovery"/>
              <p:cNvSpPr txBox="1"/>
              <p:nvPr/>
            </p:nvSpPr>
            <p:spPr>
              <a:xfrm>
                <a:off x="-1" y="82409"/>
                <a:ext cx="2405022" cy="289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Recovery</a:t>
                </a:r>
              </a:p>
            </p:txBody>
          </p:sp>
        </p:grpSp>
        <p:sp>
          <p:nvSpPr>
            <p:cNvPr id="581" name="Right Brace 21"/>
            <p:cNvSpPr/>
            <p:nvPr/>
          </p:nvSpPr>
          <p:spPr>
            <a:xfrm flipH="1">
              <a:off x="2531355" y="1074227"/>
              <a:ext cx="373445" cy="120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248"/>
                    <a:pt x="10800" y="555"/>
                  </a:cubicBezTo>
                  <a:lnTo>
                    <a:pt x="10800" y="10245"/>
                  </a:lnTo>
                  <a:cubicBezTo>
                    <a:pt x="10800" y="10552"/>
                    <a:pt x="15635" y="10800"/>
                    <a:pt x="21600" y="10800"/>
                  </a:cubicBezTo>
                  <a:cubicBezTo>
                    <a:pt x="15635" y="10800"/>
                    <a:pt x="10800" y="11048"/>
                    <a:pt x="10800" y="11355"/>
                  </a:cubicBezTo>
                  <a:lnTo>
                    <a:pt x="10800" y="21045"/>
                  </a:lnTo>
                  <a:cubicBezTo>
                    <a:pt x="10800" y="21352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grpSp>
          <p:nvGrpSpPr>
            <p:cNvPr id="584" name="Rectangle 6"/>
            <p:cNvGrpSpPr/>
            <p:nvPr/>
          </p:nvGrpSpPr>
          <p:grpSpPr>
            <a:xfrm>
              <a:off x="2947784" y="-1"/>
              <a:ext cx="2657689" cy="3358317"/>
              <a:chOff x="0" y="0"/>
              <a:chExt cx="2657687" cy="3358315"/>
            </a:xfrm>
          </p:grpSpPr>
          <p:sp>
            <p:nvSpPr>
              <p:cNvPr id="582" name="Rectangle"/>
              <p:cNvSpPr/>
              <p:nvPr/>
            </p:nvSpPr>
            <p:spPr>
              <a:xfrm>
                <a:off x="0" y="-1"/>
                <a:ext cx="2657688" cy="3358317"/>
              </a:xfrm>
              <a:prstGeom prst="rect">
                <a:avLst/>
              </a:prstGeom>
              <a:gradFill flip="none" rotWithShape="1">
                <a:gsLst>
                  <a:gs pos="0">
                    <a:srgbClr val="B2BDCB"/>
                  </a:gs>
                  <a:gs pos="35000">
                    <a:srgbClr val="CAD1DA"/>
                  </a:gs>
                  <a:gs pos="100000">
                    <a:srgbClr val="EBEDF1"/>
                  </a:gs>
                </a:gsLst>
                <a:lin ang="16200000" scaled="0"/>
              </a:gradFill>
              <a:ln w="9525" cap="flat">
                <a:solidFill>
                  <a:srgbClr val="133F5B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83" name="Database Management…"/>
              <p:cNvSpPr txBox="1"/>
              <p:nvPr/>
            </p:nvSpPr>
            <p:spPr>
              <a:xfrm>
                <a:off x="0" y="1179793"/>
                <a:ext cx="2657688" cy="9987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000">
                    <a:solidFill>
                      <a:srgbClr val="14405C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Database Management</a:t>
                </a:r>
              </a:p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000">
                    <a:solidFill>
                      <a:srgbClr val="14405C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System</a:t>
                </a:r>
              </a:p>
            </p:txBody>
          </p:sp>
        </p:grpSp>
        <p:grpSp>
          <p:nvGrpSpPr>
            <p:cNvPr id="589" name="Can 7"/>
            <p:cNvGrpSpPr/>
            <p:nvPr/>
          </p:nvGrpSpPr>
          <p:grpSpPr>
            <a:xfrm>
              <a:off x="3414752" y="2500241"/>
              <a:ext cx="1723748" cy="769569"/>
              <a:chOff x="-1" y="0"/>
              <a:chExt cx="1723747" cy="769568"/>
            </a:xfrm>
          </p:grpSpPr>
          <p:sp>
            <p:nvSpPr>
              <p:cNvPr id="585" name="Shape"/>
              <p:cNvSpPr/>
              <p:nvPr/>
            </p:nvSpPr>
            <p:spPr>
              <a:xfrm>
                <a:off x="-2" y="0"/>
                <a:ext cx="1723749" cy="769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442"/>
                    </a:moveTo>
                    <a:cubicBezTo>
                      <a:pt x="0" y="1989"/>
                      <a:pt x="4835" y="0"/>
                      <a:pt x="10800" y="0"/>
                    </a:cubicBezTo>
                    <a:cubicBezTo>
                      <a:pt x="16765" y="0"/>
                      <a:pt x="21600" y="1989"/>
                      <a:pt x="21600" y="4442"/>
                    </a:cubicBezTo>
                    <a:lnTo>
                      <a:pt x="21600" y="17158"/>
                    </a:lnTo>
                    <a:cubicBezTo>
                      <a:pt x="21600" y="19611"/>
                      <a:pt x="16765" y="21600"/>
                      <a:pt x="10800" y="21600"/>
                    </a:cubicBezTo>
                    <a:cubicBezTo>
                      <a:pt x="4835" y="21600"/>
                      <a:pt x="0" y="19611"/>
                      <a:pt x="0" y="1715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79CB4"/>
                  </a:gs>
                  <a:gs pos="80000">
                    <a:srgbClr val="9CCDED"/>
                  </a:gs>
                  <a:gs pos="100000">
                    <a:srgbClr val="9BCFE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86" name="Oval"/>
              <p:cNvSpPr/>
              <p:nvPr/>
            </p:nvSpPr>
            <p:spPr>
              <a:xfrm>
                <a:off x="0" y="-1"/>
                <a:ext cx="1723746" cy="316517"/>
              </a:xfrm>
              <a:prstGeom prst="ellipse">
                <a:avLst/>
              </a:prstGeom>
              <a:solidFill>
                <a:schemeClr val="accent4">
                  <a:lumOff val="44000"/>
                  <a:alpha val="4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87" name="Line"/>
              <p:cNvSpPr/>
              <p:nvPr/>
            </p:nvSpPr>
            <p:spPr>
              <a:xfrm>
                <a:off x="-1" y="0"/>
                <a:ext cx="1723746" cy="769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442"/>
                    </a:moveTo>
                    <a:cubicBezTo>
                      <a:pt x="21600" y="6895"/>
                      <a:pt x="16765" y="8884"/>
                      <a:pt x="10800" y="8884"/>
                    </a:cubicBezTo>
                    <a:cubicBezTo>
                      <a:pt x="4835" y="8884"/>
                      <a:pt x="0" y="6895"/>
                      <a:pt x="0" y="4442"/>
                    </a:cubicBezTo>
                    <a:cubicBezTo>
                      <a:pt x="0" y="1989"/>
                      <a:pt x="4835" y="0"/>
                      <a:pt x="10800" y="0"/>
                    </a:cubicBezTo>
                    <a:cubicBezTo>
                      <a:pt x="16765" y="0"/>
                      <a:pt x="21600" y="1989"/>
                      <a:pt x="21600" y="4442"/>
                    </a:cubicBezTo>
                    <a:lnTo>
                      <a:pt x="21600" y="17158"/>
                    </a:lnTo>
                    <a:cubicBezTo>
                      <a:pt x="21600" y="19611"/>
                      <a:pt x="16765" y="21600"/>
                      <a:pt x="10800" y="21600"/>
                    </a:cubicBezTo>
                    <a:cubicBezTo>
                      <a:pt x="4835" y="21600"/>
                      <a:pt x="0" y="19611"/>
                      <a:pt x="0" y="17158"/>
                    </a:cubicBezTo>
                    <a:lnTo>
                      <a:pt x="0" y="4442"/>
                    </a:lnTo>
                  </a:path>
                </a:pathLst>
              </a:custGeom>
              <a:noFill/>
              <a:ln w="9525" cap="flat">
                <a:solidFill>
                  <a:srgbClr val="A5CEE7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88" name="Database"/>
              <p:cNvSpPr txBox="1"/>
              <p:nvPr/>
            </p:nvSpPr>
            <p:spPr>
              <a:xfrm>
                <a:off x="0" y="319082"/>
                <a:ext cx="1723745" cy="289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Database</a:t>
                </a:r>
              </a:p>
            </p:txBody>
          </p:sp>
        </p:grpSp>
        <p:grpSp>
          <p:nvGrpSpPr>
            <p:cNvPr id="592" name="Rectangle 8"/>
            <p:cNvGrpSpPr/>
            <p:nvPr/>
          </p:nvGrpSpPr>
          <p:grpSpPr>
            <a:xfrm>
              <a:off x="3074117" y="71869"/>
              <a:ext cx="2405022" cy="492863"/>
              <a:chOff x="0" y="0"/>
              <a:chExt cx="2405020" cy="492861"/>
            </a:xfrm>
          </p:grpSpPr>
          <p:sp>
            <p:nvSpPr>
              <p:cNvPr id="590" name="Rectangle"/>
              <p:cNvSpPr/>
              <p:nvPr/>
            </p:nvSpPr>
            <p:spPr>
              <a:xfrm>
                <a:off x="0" y="9066"/>
                <a:ext cx="2405021" cy="474730"/>
              </a:xfrm>
              <a:prstGeom prst="rect">
                <a:avLst/>
              </a:prstGeom>
              <a:gradFill flip="none" rotWithShape="1">
                <a:gsLst>
                  <a:gs pos="0">
                    <a:srgbClr val="08314B"/>
                  </a:gs>
                  <a:gs pos="80000">
                    <a:srgbClr val="0A4062"/>
                  </a:gs>
                  <a:gs pos="100000">
                    <a:srgbClr val="094164"/>
                  </a:gs>
                </a:gsLst>
                <a:lin ang="16200000" scaled="0"/>
              </a:gradFill>
              <a:ln w="9525" cap="flat">
                <a:solidFill>
                  <a:srgbClr val="133F5B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91" name="Query Parsing &amp; Optimization"/>
              <p:cNvSpPr txBox="1"/>
              <p:nvPr/>
            </p:nvSpPr>
            <p:spPr>
              <a:xfrm>
                <a:off x="0" y="-1"/>
                <a:ext cx="2405021" cy="492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Query Parsing</a:t>
                </a:r>
                <a:br/>
                <a:r>
                  <a:t>&amp; Optimization</a:t>
                </a:r>
              </a:p>
            </p:txBody>
          </p:sp>
        </p:grpSp>
        <p:grpSp>
          <p:nvGrpSpPr>
            <p:cNvPr id="595" name="Rectangle 10"/>
            <p:cNvGrpSpPr/>
            <p:nvPr/>
          </p:nvGrpSpPr>
          <p:grpSpPr>
            <a:xfrm>
              <a:off x="3074116" y="566569"/>
              <a:ext cx="2405021" cy="472448"/>
              <a:chOff x="0" y="0"/>
              <a:chExt cx="2405020" cy="472446"/>
            </a:xfrm>
          </p:grpSpPr>
          <p:sp>
            <p:nvSpPr>
              <p:cNvPr id="593" name="Rectangle"/>
              <p:cNvSpPr/>
              <p:nvPr/>
            </p:nvSpPr>
            <p:spPr>
              <a:xfrm>
                <a:off x="-1" y="0"/>
                <a:ext cx="2405022" cy="472447"/>
              </a:xfrm>
              <a:prstGeom prst="rect">
                <a:avLst/>
              </a:prstGeom>
              <a:gradFill flip="none" rotWithShape="1">
                <a:gsLst>
                  <a:gs pos="0">
                    <a:srgbClr val="0F6296"/>
                  </a:gs>
                  <a:gs pos="80000">
                    <a:srgbClr val="1480C6"/>
                  </a:gs>
                  <a:gs pos="100000">
                    <a:srgbClr val="1182CA"/>
                  </a:gs>
                </a:gsLst>
                <a:lin ang="16200000" scaled="0"/>
              </a:gradFill>
              <a:ln w="9525" cap="flat">
                <a:solidFill>
                  <a:srgbClr val="267EB6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94" name="Relational Operators"/>
              <p:cNvSpPr txBox="1"/>
              <p:nvPr/>
            </p:nvSpPr>
            <p:spPr>
              <a:xfrm>
                <a:off x="-1" y="91392"/>
                <a:ext cx="2405022" cy="289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Relational Operators</a:t>
                </a:r>
              </a:p>
            </p:txBody>
          </p:sp>
        </p:grpSp>
        <p:grpSp>
          <p:nvGrpSpPr>
            <p:cNvPr id="598" name="Rectangle 11"/>
            <p:cNvGrpSpPr/>
            <p:nvPr/>
          </p:nvGrpSpPr>
          <p:grpSpPr>
            <a:xfrm>
              <a:off x="3074116" y="1049716"/>
              <a:ext cx="2405022" cy="463339"/>
              <a:chOff x="0" y="0"/>
              <a:chExt cx="2405020" cy="463337"/>
            </a:xfrm>
          </p:grpSpPr>
          <p:sp>
            <p:nvSpPr>
              <p:cNvPr id="596" name="Rectangle"/>
              <p:cNvSpPr/>
              <p:nvPr/>
            </p:nvSpPr>
            <p:spPr>
              <a:xfrm>
                <a:off x="-1" y="0"/>
                <a:ext cx="2405022" cy="463338"/>
              </a:xfrm>
              <a:prstGeom prst="rect">
                <a:avLst/>
              </a:prstGeom>
              <a:gradFill flip="none" rotWithShape="1">
                <a:gsLst>
                  <a:gs pos="0">
                    <a:srgbClr val="4A88AF"/>
                  </a:gs>
                  <a:gs pos="80000">
                    <a:srgbClr val="61B3E6"/>
                  </a:gs>
                  <a:gs pos="100000">
                    <a:srgbClr val="5FB4EA"/>
                  </a:gs>
                </a:gsLst>
                <a:lin ang="16200000" scaled="0"/>
              </a:gradFill>
              <a:ln w="9525" cap="flat">
                <a:solidFill>
                  <a:srgbClr val="6FB1DB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597" name="Files and Index Management"/>
              <p:cNvSpPr txBox="1"/>
              <p:nvPr/>
            </p:nvSpPr>
            <p:spPr>
              <a:xfrm>
                <a:off x="-1" y="86838"/>
                <a:ext cx="2405022" cy="289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Files and Index Management</a:t>
                </a:r>
              </a:p>
            </p:txBody>
          </p:sp>
        </p:grpSp>
        <p:grpSp>
          <p:nvGrpSpPr>
            <p:cNvPr id="601" name="Rectangle 12"/>
            <p:cNvGrpSpPr/>
            <p:nvPr/>
          </p:nvGrpSpPr>
          <p:grpSpPr>
            <a:xfrm>
              <a:off x="3074116" y="1516434"/>
              <a:ext cx="2405022" cy="454482"/>
              <a:chOff x="0" y="0"/>
              <a:chExt cx="2405020" cy="454481"/>
            </a:xfrm>
          </p:grpSpPr>
          <p:sp>
            <p:nvSpPr>
              <p:cNvPr id="599" name="Rectangle"/>
              <p:cNvSpPr/>
              <p:nvPr/>
            </p:nvSpPr>
            <p:spPr>
              <a:xfrm>
                <a:off x="-1" y="-1"/>
                <a:ext cx="2405022" cy="454483"/>
              </a:xfrm>
              <a:prstGeom prst="rect">
                <a:avLst/>
              </a:prstGeom>
              <a:gradFill flip="none" rotWithShape="1">
                <a:gsLst>
                  <a:gs pos="0">
                    <a:srgbClr val="779CB4"/>
                  </a:gs>
                  <a:gs pos="80000">
                    <a:srgbClr val="9CCDED"/>
                  </a:gs>
                  <a:gs pos="100000">
                    <a:srgbClr val="9BCFEF"/>
                  </a:gs>
                </a:gsLst>
                <a:lin ang="16200000" scaled="0"/>
              </a:gradFill>
              <a:ln w="9525" cap="flat">
                <a:solidFill>
                  <a:srgbClr val="A5CEE7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600" name="Buffer Management"/>
              <p:cNvSpPr txBox="1"/>
              <p:nvPr/>
            </p:nvSpPr>
            <p:spPr>
              <a:xfrm>
                <a:off x="-1" y="82409"/>
                <a:ext cx="2405022" cy="289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Buffer Management</a:t>
                </a:r>
              </a:p>
            </p:txBody>
          </p:sp>
        </p:grpSp>
        <p:grpSp>
          <p:nvGrpSpPr>
            <p:cNvPr id="604" name="Rectangle 13"/>
            <p:cNvGrpSpPr/>
            <p:nvPr/>
          </p:nvGrpSpPr>
          <p:grpSpPr>
            <a:xfrm>
              <a:off x="3077952" y="1970915"/>
              <a:ext cx="2405022" cy="454482"/>
              <a:chOff x="0" y="0"/>
              <a:chExt cx="2405020" cy="454481"/>
            </a:xfrm>
          </p:grpSpPr>
          <p:sp>
            <p:nvSpPr>
              <p:cNvPr id="602" name="Rectangle"/>
              <p:cNvSpPr/>
              <p:nvPr/>
            </p:nvSpPr>
            <p:spPr>
              <a:xfrm>
                <a:off x="-1" y="-1"/>
                <a:ext cx="2405022" cy="454483"/>
              </a:xfrm>
              <a:prstGeom prst="rect">
                <a:avLst/>
              </a:prstGeom>
              <a:gradFill flip="none" rotWithShape="1">
                <a:gsLst>
                  <a:gs pos="0">
                    <a:srgbClr val="00528D"/>
                  </a:gs>
                  <a:gs pos="80000">
                    <a:srgbClr val="006CBA"/>
                  </a:gs>
                  <a:gs pos="100000">
                    <a:srgbClr val="006DBB"/>
                  </a:gs>
                </a:gsLst>
                <a:lin ang="16200000" scaled="0"/>
              </a:gradFill>
              <a:ln w="9525" cap="flat">
                <a:solidFill>
                  <a:srgbClr val="006DBC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</a:pPr>
              </a:p>
            </p:txBody>
          </p:sp>
          <p:sp>
            <p:nvSpPr>
              <p:cNvPr id="603" name="Disk Space Management"/>
              <p:cNvSpPr txBox="1"/>
              <p:nvPr/>
            </p:nvSpPr>
            <p:spPr>
              <a:xfrm>
                <a:off x="-1" y="82409"/>
                <a:ext cx="2405022" cy="289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400">
                    <a:solidFill>
                      <a:schemeClr val="accent4">
                        <a:lumOff val="44000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Disk Space Management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ontent Placeholder 2"/>
          <p:cNvSpPr txBox="1"/>
          <p:nvPr/>
        </p:nvSpPr>
        <p:spPr>
          <a:xfrm>
            <a:off x="381000" y="285749"/>
            <a:ext cx="8305800" cy="378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2879" indent="-91439">
              <a:lnSpc>
                <a:spcPct val="90000"/>
              </a:lnSpc>
              <a:spcBef>
                <a:spcPts val="1200"/>
              </a:spcBef>
              <a:defRPr b="1" sz="2800">
                <a:solidFill>
                  <a:srgbClr val="990000"/>
                </a:solidFill>
              </a:defRPr>
            </a:pPr>
            <a:r>
              <a:t>Key people</a:t>
            </a:r>
            <a:endParaRPr sz="3200"/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984807"/>
                </a:solidFill>
              </a:defRPr>
            </a:pPr>
            <a:r>
              <a:t> </a:t>
            </a:r>
            <a:r>
              <a:rPr>
                <a:solidFill>
                  <a:srgbClr val="0000FF"/>
                </a:solidFill>
              </a:rPr>
              <a:t>DBMS implementer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Database designer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Database application developer</a:t>
            </a:r>
          </a:p>
          <a:p>
            <a:pPr lvl="1" marL="674369" indent="-182880">
              <a:lnSpc>
                <a:spcPct val="90000"/>
              </a:lnSpc>
              <a:spcBef>
                <a:spcPts val="4400"/>
              </a:spcBef>
              <a:buClr>
                <a:srgbClr val="0000FF"/>
              </a:buClr>
              <a:buSzPct val="100000"/>
              <a:buChar char="▪"/>
              <a:defRPr sz="2800">
                <a:solidFill>
                  <a:srgbClr val="0000FF"/>
                </a:solidFill>
              </a:defRPr>
            </a:pPr>
            <a:r>
              <a:t> Database administrator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What is this class all about?, cont</a:t>
            </a:r>
          </a:p>
        </p:txBody>
      </p:sp>
      <p:sp>
        <p:nvSpPr>
          <p:cNvPr id="608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94944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Databases?</a:t>
            </a:r>
          </a:p>
          <a:p>
            <a:pPr lvl="1" marL="742950" indent="-285750">
              <a:lnSpc>
                <a:spcPct val="90000"/>
              </a:lnSpc>
              <a:defRPr sz="2600">
                <a:solidFill>
                  <a:schemeClr val="accent6">
                    <a:lumOff val="34999"/>
                  </a:schemeClr>
                </a:solidFill>
              </a:defRPr>
            </a:pPr>
            <a:r>
              <a:t>What is a database?</a:t>
            </a:r>
          </a:p>
          <a:p>
            <a:pPr>
              <a:lnSpc>
                <a:spcPct val="90000"/>
              </a:lnSpc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Database Management Systems?</a:t>
            </a:r>
          </a:p>
          <a:p>
            <a:pPr>
              <a:lnSpc>
                <a:spcPct val="90000"/>
              </a:lnSpc>
              <a:defRPr>
                <a:solidFill>
                  <a:schemeClr val="accent6">
                    <a:lumOff val="34999"/>
                  </a:schemeClr>
                </a:solidFill>
              </a:defRPr>
            </a:pPr>
            <a:r>
              <a:t>Implementation?</a:t>
            </a:r>
          </a:p>
          <a:p>
            <a:pPr>
              <a:lnSpc>
                <a:spcPct val="90000"/>
              </a:lnSpc>
            </a:pPr>
            <a:r>
              <a:t>Big Ideas in Database Management Systems</a:t>
            </a:r>
          </a:p>
          <a:p>
            <a:pPr lvl="1" marL="742950" indent="-285750">
              <a:lnSpc>
                <a:spcPct val="90000"/>
              </a:lnSpc>
              <a:defRPr sz="2600"/>
            </a:pPr>
            <a:r>
              <a:t>Principles and Algorithms</a:t>
            </a:r>
          </a:p>
          <a:p>
            <a:pPr lvl="1" marL="742950" indent="-285750">
              <a:lnSpc>
                <a:spcPct val="90000"/>
              </a:lnSpc>
              <a:defRPr sz="2600"/>
            </a:pPr>
            <a:r>
              <a:t>System Designs</a:t>
            </a:r>
          </a:p>
          <a:p>
            <a:pPr lvl="1" marL="742950" indent="-285750">
              <a:lnSpc>
                <a:spcPct val="90000"/>
              </a:lnSpc>
              <a:defRPr i="1" sz="2600"/>
            </a:pPr>
            <a:r>
              <a:t>The heart of scalable 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Essential Queries, Pt 3</a:t>
            </a:r>
          </a:p>
        </p:txBody>
      </p:sp>
      <p:sp>
        <p:nvSpPr>
          <p:cNvPr id="611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6">
                    <a:lumOff val="34999"/>
                  </a:schemeClr>
                </a:solidFill>
              </a:defRPr>
            </a:pPr>
            <a:r>
              <a:t>Why </a:t>
            </a:r>
            <a:r>
              <a:rPr b="0"/>
              <a:t>take this class?</a:t>
            </a:r>
            <a:endParaRPr b="0"/>
          </a:p>
          <a:p>
            <a:pPr>
              <a:defRPr b="1">
                <a:solidFill>
                  <a:schemeClr val="accent6">
                    <a:lumOff val="34999"/>
                  </a:schemeClr>
                </a:solidFill>
              </a:defRPr>
            </a:pPr>
            <a:r>
              <a:t>What</a:t>
            </a:r>
            <a:r>
              <a:rPr b="0"/>
              <a:t> is this class all about?</a:t>
            </a:r>
            <a:endParaRPr b="0"/>
          </a:p>
          <a:p>
            <a:pPr>
              <a:defRPr b="1"/>
            </a:pPr>
            <a:r>
              <a:t>Who</a:t>
            </a:r>
            <a:r>
              <a:rPr b="0"/>
              <a:t> is running this?</a:t>
            </a:r>
            <a:endParaRPr b="0"/>
          </a:p>
          <a:p>
            <a:pPr>
              <a:defRPr b="1"/>
            </a:pPr>
            <a:r>
              <a:t>How</a:t>
            </a:r>
            <a:r>
              <a:rPr b="0"/>
              <a:t> will this class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You!</a:t>
            </a:r>
          </a:p>
        </p:txBody>
      </p:sp>
      <p:sp>
        <p:nvSpPr>
          <p:cNvPr id="614" name="Content Placeholder 3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100"/>
            </a:pPr>
            <a:r>
              <a:t>This class is in your hands.</a:t>
            </a:r>
          </a:p>
          <a:p>
            <a:pPr>
              <a:spcBef>
                <a:spcPts val="500"/>
              </a:spcBef>
              <a:defRPr sz="2100"/>
            </a:pPr>
            <a:r>
              <a:t>Everything is doable, with steady work.</a:t>
            </a:r>
          </a:p>
          <a:p>
            <a:pPr>
              <a:spcBef>
                <a:spcPts val="500"/>
              </a:spcBef>
              <a:defRPr sz="2100"/>
            </a:pPr>
            <a:r>
              <a:t>We will help pace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Essential Queries, Part 4</a:t>
            </a:r>
          </a:p>
        </p:txBody>
      </p:sp>
      <p:sp>
        <p:nvSpPr>
          <p:cNvPr id="617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6">
                    <a:lumOff val="34999"/>
                  </a:schemeClr>
                </a:solidFill>
              </a:defRPr>
            </a:pPr>
            <a:r>
              <a:t>Why </a:t>
            </a:r>
            <a:r>
              <a:rPr b="0"/>
              <a:t>take this class?</a:t>
            </a:r>
            <a:endParaRPr b="0"/>
          </a:p>
          <a:p>
            <a:pPr>
              <a:defRPr b="1">
                <a:solidFill>
                  <a:schemeClr val="accent6">
                    <a:lumOff val="34999"/>
                  </a:schemeClr>
                </a:solidFill>
              </a:defRPr>
            </a:pPr>
            <a:r>
              <a:t>What</a:t>
            </a:r>
            <a:r>
              <a:rPr b="0"/>
              <a:t> is this class all about?</a:t>
            </a:r>
            <a:endParaRPr b="0"/>
          </a:p>
          <a:p>
            <a:pPr>
              <a:defRPr b="1">
                <a:solidFill>
                  <a:srgbClr val="808080"/>
                </a:solidFill>
              </a:defRPr>
            </a:pPr>
            <a:r>
              <a:t>Who</a:t>
            </a:r>
            <a:r>
              <a:rPr b="0"/>
              <a:t> is running this?</a:t>
            </a:r>
            <a:endParaRPr b="0"/>
          </a:p>
          <a:p>
            <a:pPr>
              <a:defRPr b="1"/>
            </a:pPr>
            <a:r>
              <a:t>How</a:t>
            </a:r>
            <a:r>
              <a:rPr b="0"/>
              <a:t> will this class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ontent Placeholder 2"/>
          <p:cNvSpPr txBox="1"/>
          <p:nvPr/>
        </p:nvSpPr>
        <p:spPr>
          <a:xfrm>
            <a:off x="-685800" y="819149"/>
            <a:ext cx="830580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2879" indent="-91439" algn="ctr">
              <a:defRPr b="1" sz="2800">
                <a:solidFill>
                  <a:srgbClr val="990000"/>
                </a:solidFill>
              </a:defRPr>
            </a:pPr>
            <a:r>
              <a:t>Whether you know it or not,</a:t>
            </a:r>
            <a:endParaRPr sz="3200"/>
          </a:p>
          <a:p>
            <a:pPr marL="182879" indent="-91439" algn="ctr">
              <a:defRPr b="1" sz="2800">
                <a:solidFill>
                  <a:srgbClr val="990000"/>
                </a:solidFill>
              </a:defRPr>
            </a:pPr>
            <a:r>
              <a:t>you’re using a database every day</a:t>
            </a:r>
          </a:p>
        </p:txBody>
      </p:sp>
      <p:pic>
        <p:nvPicPr>
          <p:cNvPr id="2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114550"/>
            <a:ext cx="2057400" cy="205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246888" y="310895"/>
            <a:ext cx="7068312" cy="667514"/>
          </a:xfrm>
          <a:prstGeom prst="rect">
            <a:avLst/>
          </a:prstGeom>
        </p:spPr>
        <p:txBody>
          <a:bodyPr/>
          <a:lstStyle/>
          <a:p>
            <a:pPr/>
            <a:r>
              <a:t>Essential Queries</a:t>
            </a:r>
          </a:p>
        </p:txBody>
      </p:sp>
      <p:sp>
        <p:nvSpPr>
          <p:cNvPr id="216" name="Content Placeholder 2"/>
          <p:cNvSpPr txBox="1"/>
          <p:nvPr>
            <p:ph type="body" idx="1"/>
          </p:nvPr>
        </p:nvSpPr>
        <p:spPr>
          <a:xfrm>
            <a:off x="246888" y="1060703"/>
            <a:ext cx="8668512" cy="309067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Why </a:t>
            </a:r>
            <a:r>
              <a:rPr b="0"/>
              <a:t>take this class?</a:t>
            </a:r>
            <a:endParaRPr b="0"/>
          </a:p>
          <a:p>
            <a:pPr>
              <a:defRPr b="1"/>
            </a:pPr>
            <a:r>
              <a:t>What</a:t>
            </a:r>
            <a:r>
              <a:rPr b="0"/>
              <a:t> is this class all about?</a:t>
            </a:r>
            <a:endParaRPr b="0"/>
          </a:p>
          <a:p>
            <a:pPr>
              <a:defRPr b="1"/>
            </a:pPr>
            <a:r>
              <a:t>Who</a:t>
            </a:r>
            <a:r>
              <a:rPr b="0"/>
              <a:t> is running this?</a:t>
            </a:r>
            <a:endParaRPr b="0"/>
          </a:p>
          <a:p>
            <a:pPr>
              <a:defRPr b="1"/>
            </a:pPr>
            <a:r>
              <a:t>How</a:t>
            </a:r>
            <a:r>
              <a:rPr b="0"/>
              <a:t> will this class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WHYTitle 2"/>
          <p:cNvSpPr txBox="1"/>
          <p:nvPr>
            <p:ph type="title"/>
          </p:nvPr>
        </p:nvSpPr>
        <p:spPr>
          <a:xfrm>
            <a:off x="3048000" y="2114550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72C2F"/>
      </a:accent1>
      <a:accent2>
        <a:srgbClr val="44516F"/>
      </a:accent2>
      <a:accent3>
        <a:srgbClr val="79C6C1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72C2F"/>
      </a:accent1>
      <a:accent2>
        <a:srgbClr val="44516F"/>
      </a:accent2>
      <a:accent3>
        <a:srgbClr val="79C6C1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